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6" r:id="rId2"/>
    <p:sldId id="492" r:id="rId3"/>
    <p:sldId id="338" r:id="rId4"/>
    <p:sldId id="339" r:id="rId5"/>
    <p:sldId id="341" r:id="rId6"/>
    <p:sldId id="496" r:id="rId7"/>
    <p:sldId id="497" r:id="rId8"/>
    <p:sldId id="498" r:id="rId9"/>
    <p:sldId id="499" r:id="rId10"/>
    <p:sldId id="501" r:id="rId11"/>
    <p:sldId id="502" r:id="rId12"/>
    <p:sldId id="503" r:id="rId13"/>
    <p:sldId id="505" r:id="rId14"/>
    <p:sldId id="506" r:id="rId15"/>
    <p:sldId id="507" r:id="rId16"/>
    <p:sldId id="508" r:id="rId17"/>
    <p:sldId id="509" r:id="rId18"/>
    <p:sldId id="510" r:id="rId19"/>
    <p:sldId id="500" r:id="rId20"/>
    <p:sldId id="511" r:id="rId21"/>
    <p:sldId id="512" r:id="rId22"/>
    <p:sldId id="513" r:id="rId23"/>
    <p:sldId id="473" r:id="rId24"/>
    <p:sldId id="474" r:id="rId25"/>
    <p:sldId id="475" r:id="rId26"/>
    <p:sldId id="514" r:id="rId27"/>
    <p:sldId id="51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5" r:id="rId37"/>
    <p:sldId id="518" r:id="rId38"/>
    <p:sldId id="516" r:id="rId39"/>
    <p:sldId id="395" r:id="rId40"/>
    <p:sldId id="342" r:id="rId41"/>
    <p:sldId id="344" r:id="rId42"/>
    <p:sldId id="345" r:id="rId43"/>
    <p:sldId id="390" r:id="rId44"/>
    <p:sldId id="391" r:id="rId45"/>
    <p:sldId id="397" r:id="rId46"/>
    <p:sldId id="350" r:id="rId47"/>
    <p:sldId id="392" r:id="rId48"/>
    <p:sldId id="346" r:id="rId49"/>
    <p:sldId id="349" r:id="rId50"/>
    <p:sldId id="347" r:id="rId51"/>
    <p:sldId id="348" r:id="rId52"/>
    <p:sldId id="406" r:id="rId53"/>
    <p:sldId id="380" r:id="rId54"/>
    <p:sldId id="382" r:id="rId55"/>
    <p:sldId id="407" r:id="rId56"/>
    <p:sldId id="385" r:id="rId57"/>
    <p:sldId id="410" r:id="rId58"/>
    <p:sldId id="519" r:id="rId59"/>
    <p:sldId id="413" r:id="rId60"/>
    <p:sldId id="521" r:id="rId61"/>
    <p:sldId id="520" r:id="rId62"/>
    <p:sldId id="359" r:id="rId63"/>
    <p:sldId id="365" r:id="rId64"/>
    <p:sldId id="375" r:id="rId65"/>
    <p:sldId id="403" r:id="rId66"/>
    <p:sldId id="377" r:id="rId67"/>
    <p:sldId id="378" r:id="rId68"/>
    <p:sldId id="398" r:id="rId69"/>
    <p:sldId id="386" r:id="rId70"/>
    <p:sldId id="351" r:id="rId71"/>
    <p:sldId id="358" r:id="rId72"/>
    <p:sldId id="352" r:id="rId73"/>
    <p:sldId id="353" r:id="rId74"/>
    <p:sldId id="354" r:id="rId75"/>
    <p:sldId id="355" r:id="rId76"/>
    <p:sldId id="356" r:id="rId77"/>
    <p:sldId id="405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utstore\CUHKSZ_GEB2501_comm%20prep\Statis_Tech%20node\feature%20siz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Shrinking Feature Size</a:t>
            </a:r>
          </a:p>
        </c:rich>
      </c:tx>
      <c:layout>
        <c:manualLayout>
          <c:xMode val="edge"/>
          <c:yMode val="edge"/>
          <c:x val="0.27646440773441422"/>
          <c:y val="2.9761904761904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0492804778713"/>
          <c:y val="0.15825155613510095"/>
          <c:w val="0.70019144185514914"/>
          <c:h val="0.63962059430071239"/>
        </c:manualLayout>
      </c:layout>
      <c:scatterChart>
        <c:scatterStyle val="smoothMarker"/>
        <c:varyColors val="0"/>
        <c:ser>
          <c:idx val="0"/>
          <c:order val="0"/>
          <c:spPr>
            <a:ln w="9525" cap="rnd">
              <a:solidFill>
                <a:srgbClr val="00B0F0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10"/>
            <c:spPr>
              <a:solidFill>
                <a:srgbClr val="00B0F0"/>
              </a:solidFill>
              <a:ln w="9525" cap="rnd">
                <a:noFill/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dLbls>
            <c:dLbl>
              <c:idx val="0"/>
              <c:layout>
                <c:manualLayout>
                  <c:x val="-9.1238983929497183E-2"/>
                  <c:y val="4.46428571428571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8076642052713858E-2"/>
                      <c:h val="7.54614266966629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330-49A7-BD15-F0C016CBA78A}"/>
                </c:ext>
              </c:extLst>
            </c:dLbl>
            <c:dLbl>
              <c:idx val="1"/>
              <c:layout>
                <c:manualLayout>
                  <c:x val="-8.2944530844997789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30-49A7-BD15-F0C016CBA78A}"/>
                </c:ext>
              </c:extLst>
            </c:dLbl>
            <c:dLbl>
              <c:idx val="2"/>
              <c:layout>
                <c:manualLayout>
                  <c:x val="-9.3312597200622086E-2"/>
                  <c:y val="2.6785714285714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30-49A7-BD15-F0C016CBA78A}"/>
                </c:ext>
              </c:extLst>
            </c:dLbl>
            <c:dLbl>
              <c:idx val="3"/>
              <c:layout>
                <c:manualLayout>
                  <c:x val="-3.110419906687403E-2"/>
                  <c:y val="-4.46428571428571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30-49A7-BD15-F0C016CBA78A}"/>
                </c:ext>
              </c:extLst>
            </c:dLbl>
            <c:dLbl>
              <c:idx val="4"/>
              <c:layout>
                <c:manualLayout>
                  <c:x val="-9.1238983929497156E-2"/>
                  <c:y val="3.8690476190476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30-49A7-BD15-F0C016CBA78A}"/>
                </c:ext>
              </c:extLst>
            </c:dLbl>
            <c:dLbl>
              <c:idx val="5"/>
              <c:layout>
                <c:manualLayout>
                  <c:x val="-4.3545878693623641E-2"/>
                  <c:y val="-3.2738095238095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30-49A7-BD15-F0C016CBA78A}"/>
                </c:ext>
              </c:extLst>
            </c:dLbl>
            <c:dLbl>
              <c:idx val="6"/>
              <c:layout>
                <c:manualLayout>
                  <c:x val="-2.4883359253499299E-2"/>
                  <c:y val="-2.67857142857142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30-49A7-BD15-F0C016CBA78A}"/>
                </c:ext>
              </c:extLst>
            </c:dLbl>
            <c:dLbl>
              <c:idx val="7"/>
              <c:layout>
                <c:manualLayout>
                  <c:x val="-8.0870917573872478E-2"/>
                  <c:y val="2.08333333333333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30-49A7-BD15-F0C016CBA78A}"/>
                </c:ext>
              </c:extLst>
            </c:dLbl>
            <c:dLbl>
              <c:idx val="8"/>
              <c:layout>
                <c:manualLayout>
                  <c:x val="-1.8662519440124418E-2"/>
                  <c:y val="-2.97619047619048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30-49A7-BD15-F0C016CBA78A}"/>
                </c:ext>
              </c:extLst>
            </c:dLbl>
            <c:dLbl>
              <c:idx val="9"/>
              <c:layout>
                <c:manualLayout>
                  <c:x val="-8.5018144116122338E-2"/>
                  <c:y val="4.16666666666666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30-49A7-BD15-F0C016CBA78A}"/>
                </c:ext>
              </c:extLst>
            </c:dLbl>
            <c:dLbl>
              <c:idx val="10"/>
              <c:layout>
                <c:manualLayout>
                  <c:x val="-2.2809745982374289E-2"/>
                  <c:y val="-3.86904761904762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330-49A7-BD15-F0C016CBA78A}"/>
                </c:ext>
              </c:extLst>
            </c:dLbl>
            <c:dLbl>
              <c:idx val="11"/>
              <c:layout>
                <c:manualLayout>
                  <c:x val="-7.4650077760497591E-2"/>
                  <c:y val="5.05952380952379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330-49A7-BD15-F0C016CBA78A}"/>
                </c:ext>
              </c:extLst>
            </c:dLbl>
            <c:dLbl>
              <c:idx val="12"/>
              <c:layout>
                <c:manualLayout>
                  <c:x val="-1.6588906168999482E-2"/>
                  <c:y val="-3.57142857142857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330-49A7-BD15-F0C016CBA78A}"/>
                </c:ext>
              </c:extLst>
            </c:dLbl>
            <c:dLbl>
              <c:idx val="13"/>
              <c:layout>
                <c:manualLayout>
                  <c:x val="-8.0870917573872395E-2"/>
                  <c:y val="4.46428571428571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330-49A7-BD15-F0C016CBA78A}"/>
                </c:ext>
              </c:extLst>
            </c:dLbl>
            <c:dLbl>
              <c:idx val="14"/>
              <c:layout>
                <c:manualLayout>
                  <c:x val="-4.9576130569887068E-3"/>
                  <c:y val="-2.94016751090827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330-49A7-BD15-F0C016CBA78A}"/>
                </c:ext>
              </c:extLst>
            </c:dLbl>
            <c:dLbl>
              <c:idx val="15"/>
              <c:layout>
                <c:manualLayout>
                  <c:x val="-8.087091757387263E-2"/>
                  <c:y val="5.05952380952380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330-49A7-BD15-F0C016CBA78A}"/>
                </c:ext>
              </c:extLst>
            </c:dLbl>
            <c:dLbl>
              <c:idx val="16"/>
              <c:layout>
                <c:manualLayout>
                  <c:x val="-1.2146800615440311E-2"/>
                  <c:y val="-5.59662526260650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30-49A7-BD15-F0C016CBA78A}"/>
                </c:ext>
              </c:extLst>
            </c:dLbl>
            <c:dLbl>
              <c:idx val="17"/>
              <c:layout>
                <c:manualLayout>
                  <c:x val="-8.1481732886837424E-2"/>
                  <c:y val="5.75649062975408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30-49A7-BD15-F0C016CBA78A}"/>
                </c:ext>
              </c:extLst>
            </c:dLbl>
            <c:dLbl>
              <c:idx val="18"/>
              <c:layout>
                <c:manualLayout>
                  <c:x val="6.2208398133748056E-3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30-49A7-BD15-F0C016CBA78A}"/>
                </c:ext>
              </c:extLst>
            </c:dLbl>
            <c:dLbl>
              <c:idx val="19"/>
              <c:layout>
                <c:manualLayout>
                  <c:x val="-6.0134784862623122E-2"/>
                  <c:y val="5.35714285714285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30-49A7-BD15-F0C016CBA78A}"/>
                </c:ext>
              </c:extLst>
            </c:dLbl>
            <c:dLbl>
              <c:idx val="20"/>
              <c:layout>
                <c:manualLayout>
                  <c:x val="-2.0833333333333332E-2"/>
                  <c:y val="-4.8124557678697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30-49A7-BD15-F0C016CBA7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Sheet1!$C$1:$C$21</c:f>
              <c:numCache>
                <c:formatCode>General</c:formatCode>
                <c:ptCount val="21"/>
                <c:pt idx="0">
                  <c:v>1971</c:v>
                </c:pt>
                <c:pt idx="1">
                  <c:v>1974</c:v>
                </c:pt>
                <c:pt idx="2">
                  <c:v>1977</c:v>
                </c:pt>
                <c:pt idx="3">
                  <c:v>1981</c:v>
                </c:pt>
                <c:pt idx="4">
                  <c:v>1984</c:v>
                </c:pt>
                <c:pt idx="5">
                  <c:v>1987</c:v>
                </c:pt>
                <c:pt idx="6">
                  <c:v>1990</c:v>
                </c:pt>
                <c:pt idx="7">
                  <c:v>1993</c:v>
                </c:pt>
                <c:pt idx="8">
                  <c:v>1996</c:v>
                </c:pt>
                <c:pt idx="9">
                  <c:v>1999</c:v>
                </c:pt>
                <c:pt idx="10">
                  <c:v>2001</c:v>
                </c:pt>
                <c:pt idx="11">
                  <c:v>2003</c:v>
                </c:pt>
                <c:pt idx="12">
                  <c:v>2005</c:v>
                </c:pt>
                <c:pt idx="13">
                  <c:v>2007</c:v>
                </c:pt>
                <c:pt idx="14">
                  <c:v>2009</c:v>
                </c:pt>
                <c:pt idx="15">
                  <c:v>2012</c:v>
                </c:pt>
                <c:pt idx="16">
                  <c:v>2014</c:v>
                </c:pt>
                <c:pt idx="17">
                  <c:v>2016</c:v>
                </c:pt>
                <c:pt idx="18">
                  <c:v>2018</c:v>
                </c:pt>
                <c:pt idx="19">
                  <c:v>2020</c:v>
                </c:pt>
                <c:pt idx="20">
                  <c:v>2022</c:v>
                </c:pt>
              </c:numCache>
            </c:numRef>
          </c:xVal>
          <c:yVal>
            <c:numRef>
              <c:f>Sheet1!$D$1:$D$21</c:f>
              <c:numCache>
                <c:formatCode>General</c:formatCode>
                <c:ptCount val="21"/>
                <c:pt idx="0">
                  <c:v>10000</c:v>
                </c:pt>
                <c:pt idx="1">
                  <c:v>6000</c:v>
                </c:pt>
                <c:pt idx="2">
                  <c:v>3000</c:v>
                </c:pt>
                <c:pt idx="3">
                  <c:v>1500</c:v>
                </c:pt>
                <c:pt idx="4">
                  <c:v>1000</c:v>
                </c:pt>
                <c:pt idx="5">
                  <c:v>800</c:v>
                </c:pt>
                <c:pt idx="6">
                  <c:v>600</c:v>
                </c:pt>
                <c:pt idx="7">
                  <c:v>350</c:v>
                </c:pt>
                <c:pt idx="8">
                  <c:v>250</c:v>
                </c:pt>
                <c:pt idx="9">
                  <c:v>180</c:v>
                </c:pt>
                <c:pt idx="10">
                  <c:v>130</c:v>
                </c:pt>
                <c:pt idx="11">
                  <c:v>90</c:v>
                </c:pt>
                <c:pt idx="12">
                  <c:v>65</c:v>
                </c:pt>
                <c:pt idx="13">
                  <c:v>45</c:v>
                </c:pt>
                <c:pt idx="14">
                  <c:v>32</c:v>
                </c:pt>
                <c:pt idx="15">
                  <c:v>22</c:v>
                </c:pt>
                <c:pt idx="16">
                  <c:v>14</c:v>
                </c:pt>
                <c:pt idx="17">
                  <c:v>10</c:v>
                </c:pt>
                <c:pt idx="18">
                  <c:v>7</c:v>
                </c:pt>
                <c:pt idx="19">
                  <c:v>5</c:v>
                </c:pt>
                <c:pt idx="20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5330-49A7-BD15-F0C016CBA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567760"/>
        <c:axId val="409571088"/>
      </c:scatterChart>
      <c:valAx>
        <c:axId val="409567760"/>
        <c:scaling>
          <c:orientation val="minMax"/>
          <c:max val="2025"/>
          <c:min val="196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cap="none" baseline="0">
                    <a:latin typeface="Arial" panose="020B0604020202020204" pitchFamily="34" charset="0"/>
                    <a:cs typeface="Arial" panose="020B0604020202020204" pitchFamily="34" charset="0"/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571088"/>
        <c:crosses val="autoZero"/>
        <c:crossBetween val="midCat"/>
      </c:valAx>
      <c:valAx>
        <c:axId val="40957108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2000" cap="none" baseline="0">
                    <a:latin typeface="Arial" panose="020B0604020202020204" pitchFamily="34" charset="0"/>
                    <a:cs typeface="Arial" panose="020B0604020202020204" pitchFamily="34" charset="0"/>
                  </a:rPr>
                  <a:t>Feature Size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567760"/>
        <c:crosses val="autoZero"/>
        <c:crossBetween val="midCat"/>
      </c:valAx>
      <c:spPr>
        <a:noFill/>
        <a:ln w="25400">
          <a:solidFill>
            <a:schemeClr val="accent1">
              <a:lumMod val="20000"/>
              <a:lumOff val="80000"/>
            </a:schemeClr>
          </a:solidFill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28296-B209-4162-AF4A-E323FDC1A48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006A0-4049-417E-9E0D-DFA905CF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3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onential_growt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06A0-4049-417E-9E0D-DFA905CF9D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14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pdf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Complete story: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1965 paper described a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3" tooltip="Exponential growth"/>
              </a:rPr>
              <a:t>doubling every year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in the number of components per integrated circuit,</a:t>
            </a:r>
            <a:r>
              <a:rPr lang="en-US" altLang="zh-CN" baseline="30000" dirty="0">
                <a:solidFill>
                  <a:srgbClr val="0B008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and projected this rate of growth would continue for at least another decade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1975 looking forward to the next decade, he revised the forecast to doubling every two years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Quoted as 18 months because of Intel executive David House, who predicted that chip performance would double every 18 months (being a combination of the effect of more transistors and the transistors being faster)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4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6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3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0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95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Where does Microelectronics come from?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8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7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19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72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5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3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9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6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7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73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 leading companies, </a:t>
            </a:r>
          </a:p>
          <a:p>
            <a:r>
              <a:rPr lang="en-US" altLang="zh-CN" dirty="0"/>
              <a:t>only intel is from Fairchild. </a:t>
            </a:r>
          </a:p>
          <a:p>
            <a:r>
              <a:rPr lang="en-US" altLang="zh-CN" dirty="0"/>
              <a:t>Korea, Japan, Taiwan.</a:t>
            </a:r>
          </a:p>
          <a:p>
            <a:r>
              <a:rPr lang="en-US" altLang="zh-CN" dirty="0"/>
              <a:t>70-year</a:t>
            </a:r>
            <a:r>
              <a:rPr lang="en-US" altLang="zh-CN" baseline="0" dirty="0"/>
              <a:t> history, before 1948, they are doing what?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7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7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5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3C30-17F2-47EB-AF2B-EBD9427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4E74-5CF6-4BAC-9748-BD91ADC378F9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7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1975-0134-40F0-8FDE-1F3333C04892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3598-9F01-44E4-B4F1-FF504925DFCE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3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1AC1-9023-45A9-A02C-CF1FFA184473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F94D-3F96-4AFA-B199-ACA77E268F0C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1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4014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47765"/>
            <a:ext cx="3703320" cy="452132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47766"/>
            <a:ext cx="3703320" cy="452133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BB06-FEBB-4DFF-8569-C129C6DE1284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3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F7D9-34BC-4180-AF55-35F5DBF699F5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32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8CA6-8C48-41C2-9D2C-550A644F5437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2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8213-2CC3-411B-8866-55F42F145661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3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3DEB89B-5847-4C4D-BA19-9130492F02EC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795AB-7EF2-414B-BA82-B89A9251249A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6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31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30759"/>
            <a:ext cx="7543801" cy="46383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6AA7E-DFA3-403F-B5BD-ED716A9B4937}" type="datetime1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E77DEE-32E4-4009-988B-F2758F7B8AC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4478" y="112680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1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73956.ht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CCC4B-A911-4865-8ECC-64FCB0295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569464"/>
          </a:xfrm>
        </p:spPr>
        <p:txBody>
          <a:bodyPr>
            <a:normAutofit/>
          </a:bodyPr>
          <a:lstStyle/>
          <a:p>
            <a:pPr algn="ctr"/>
            <a:br>
              <a:rPr lang="en-US" altLang="zh-CN" sz="6000" dirty="0"/>
            </a:br>
            <a:r>
              <a:rPr lang="en-US" altLang="zh-CN" sz="6000" dirty="0"/>
              <a:t>EE351</a:t>
            </a:r>
            <a:br>
              <a:rPr lang="en-US" altLang="zh-CN" sz="6000" dirty="0"/>
            </a:br>
            <a:r>
              <a:rPr lang="zh-CN" altLang="en-US" sz="6000" dirty="0"/>
              <a:t>微机原理与微系统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0E5B0-A14A-48D6-ABC9-A1B76EFEF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606497"/>
            <a:ext cx="7543800" cy="1143000"/>
          </a:xfrm>
        </p:spPr>
        <p:txBody>
          <a:bodyPr/>
          <a:lstStyle/>
          <a:p>
            <a:pPr algn="ctr"/>
            <a:r>
              <a:rPr lang="zh-CN" altLang="en-US" dirty="0"/>
              <a:t>姜俊敏</a:t>
            </a:r>
            <a:endParaRPr lang="en-US" altLang="zh-CN" dirty="0"/>
          </a:p>
          <a:p>
            <a:pPr algn="ctr"/>
            <a:r>
              <a:rPr lang="zh-CN" altLang="en-US" dirty="0"/>
              <a:t>电子与电子工程系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76DE94-02ED-4C6E-9C70-4E4BDE13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5812" y="464344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History: Moore’s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12" y="1224355"/>
            <a:ext cx="7894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1965 that the number of transistors in a dense integrated circuit doubles approximately </a:t>
            </a: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observation or projection and </a:t>
            </a: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physical or natural law</a:t>
            </a:r>
          </a:p>
          <a:p>
            <a:pPr>
              <a:tabLst>
                <a:tab pos="332185" algn="l"/>
                <a:tab pos="2625329" algn="l"/>
              </a:tabLs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997" y="5714308"/>
            <a:ext cx="51119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https://www.businesswire.com/news/home/20161102005463/en/Gordon-Betty-Moore-Foundation-Announces-Inaugural-Moore</a:t>
            </a:r>
          </a:p>
          <a:p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https://www.extremetech.com/extreme/203677-silicon-valley-celebrates-moores-law-looks-forward-to-next-50-years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7" y="2424685"/>
            <a:ext cx="2164502" cy="3138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42" y="2424684"/>
            <a:ext cx="5439546" cy="3003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937" y="2424684"/>
            <a:ext cx="7770751" cy="3600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wrap="square" lIns="68580" tIns="34290" rIns="68580" bIns="3429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100" dirty="0"/>
              <a:t>Gordon Moore: Co-founder of </a:t>
            </a:r>
            <a:r>
              <a:rPr lang="en-US" altLang="zh-CN" sz="2100" dirty="0">
                <a:solidFill>
                  <a:srgbClr val="FFFF00"/>
                </a:solidFill>
              </a:rPr>
              <a:t>Fairchild Semiconductor</a:t>
            </a:r>
            <a:r>
              <a:rPr lang="en-US" altLang="zh-CN" sz="2100" dirty="0"/>
              <a:t> and </a:t>
            </a:r>
            <a:r>
              <a:rPr lang="en-US" altLang="zh-CN" sz="2100" dirty="0">
                <a:solidFill>
                  <a:srgbClr val="FFFF00"/>
                </a:solidFill>
              </a:rPr>
              <a:t>Intel</a:t>
            </a:r>
            <a:endParaRPr lang="zh-CN" altLang="en-US" sz="2100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5812" y="459391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6132" y="18906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47" name="TextBox 46"/>
          <p:cNvSpPr txBox="1"/>
          <p:nvPr/>
        </p:nvSpPr>
        <p:spPr>
          <a:xfrm>
            <a:off x="785812" y="1236874"/>
            <a:ext cx="7529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presentation of the idea:</a:t>
            </a:r>
          </a:p>
          <a:p>
            <a:pPr marL="53578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number of transistors in a dense integrated circuit </a:t>
            </a: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approximately </a:t>
            </a: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two years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2" y="2287472"/>
            <a:ext cx="4296624" cy="18111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3105" y="357885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49" name="TextBox 48"/>
          <p:cNvSpPr txBox="1"/>
          <p:nvPr/>
        </p:nvSpPr>
        <p:spPr>
          <a:xfrm>
            <a:off x="832757" y="5739365"/>
            <a:ext cx="687841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750" dirty="0"/>
              <a:t>G. E. Moore, "Cramming More Components Onto Integrated Circuits," in </a:t>
            </a:r>
            <a:r>
              <a:rPr lang="en-US" altLang="zh-CN" sz="750" i="1" dirty="0"/>
              <a:t>Proceedings of the IEEE</a:t>
            </a:r>
            <a:r>
              <a:rPr lang="en-US" altLang="zh-CN" sz="750" dirty="0"/>
              <a:t>, vol. 86, no. 1, pp. 82-85, Jan. 1998. </a:t>
            </a:r>
            <a:r>
              <a:rPr lang="en-US" altLang="zh-CN" sz="750" dirty="0" err="1"/>
              <a:t>doi</a:t>
            </a:r>
            <a:r>
              <a:rPr lang="en-US" altLang="zh-CN" sz="750" dirty="0"/>
              <a:t>: 10.1109/JPROC.1998.658762</a:t>
            </a:r>
            <a:endParaRPr lang="zh-CN" altLang="en-US" sz="7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392" y="2287472"/>
            <a:ext cx="3479006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004990" y="4745890"/>
            <a:ext cx="3905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mention of </a:t>
            </a:r>
            <a:r>
              <a:rPr lang="en-US" altLang="zh-CN" sz="3000" b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!</a:t>
            </a:r>
            <a:endParaRPr lang="zh-CN" altLang="en-US" sz="3000" b="1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6132" y="18906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113105" y="357885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2307" b="3578"/>
          <a:stretch/>
        </p:blipFill>
        <p:spPr>
          <a:xfrm>
            <a:off x="1572307" y="857250"/>
            <a:ext cx="5854187" cy="514350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 descr="Intel C4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56" y="4583512"/>
            <a:ext cx="1632899" cy="10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955" y="3717352"/>
            <a:ext cx="1632899" cy="8560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lnSpc>
                <a:spcPct val="150000"/>
              </a:lnSpc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/>
              <a:t>Area: 12 mm²</a:t>
            </a:r>
            <a:br>
              <a:rPr lang="en-US" altLang="zh-CN" sz="1800" dirty="0"/>
            </a:br>
            <a:r>
              <a:rPr lang="en-US" altLang="zh-CN" sz="1800" dirty="0"/>
              <a:t>4 mm × 3 mm</a:t>
            </a:r>
            <a:endParaRPr lang="zh-CN" altLang="en-US" sz="1800" dirty="0"/>
          </a:p>
        </p:txBody>
      </p:sp>
      <p:sp>
        <p:nvSpPr>
          <p:cNvPr id="3" name="Oval 2"/>
          <p:cNvSpPr/>
          <p:nvPr/>
        </p:nvSpPr>
        <p:spPr>
          <a:xfrm>
            <a:off x="2713485" y="4943866"/>
            <a:ext cx="424285" cy="416147"/>
          </a:xfrm>
          <a:prstGeom prst="ellipse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 flipV="1">
            <a:off x="1978867" y="5108577"/>
            <a:ext cx="734618" cy="43363"/>
          </a:xfrm>
          <a:prstGeom prst="straightConnector1">
            <a:avLst/>
          </a:prstGeom>
          <a:noFill/>
          <a:ln w="38100">
            <a:solidFill>
              <a:srgbClr val="CC33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3593848" y="3290500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50" dirty="0"/>
          </a:p>
        </p:txBody>
      </p:sp>
      <p:sp>
        <p:nvSpPr>
          <p:cNvPr id="24" name="Oval 23"/>
          <p:cNvSpPr/>
          <p:nvPr/>
        </p:nvSpPr>
        <p:spPr>
          <a:xfrm>
            <a:off x="6179586" y="1965803"/>
            <a:ext cx="697204" cy="201843"/>
          </a:xfrm>
          <a:prstGeom prst="ellipse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7" name="Straight Arrow Connector 26"/>
          <p:cNvCxnSpPr>
            <a:stCxn id="24" idx="6"/>
          </p:cNvCxnSpPr>
          <p:nvPr/>
        </p:nvCxnSpPr>
        <p:spPr>
          <a:xfrm>
            <a:off x="6876789" y="2066725"/>
            <a:ext cx="101840" cy="716891"/>
          </a:xfrm>
          <a:prstGeom prst="straightConnector1">
            <a:avLst/>
          </a:prstGeom>
          <a:noFill/>
          <a:ln w="38100">
            <a:solidFill>
              <a:srgbClr val="CC33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6978629" y="2783617"/>
            <a:ext cx="2062130" cy="13157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lnSpc>
                <a:spcPct val="150000"/>
              </a:lnSpc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800" dirty="0"/>
              <a:t>Core i7-2535QM </a:t>
            </a:r>
          </a:p>
          <a:p>
            <a:pPr algn="ctr"/>
            <a:r>
              <a:rPr lang="en-US" altLang="zh-CN" sz="1800" dirty="0"/>
              <a:t>64-bit quad-core</a:t>
            </a:r>
          </a:p>
          <a:p>
            <a:pPr algn="ctr"/>
            <a:r>
              <a:rPr lang="en-US" altLang="zh-CN" sz="1800" dirty="0"/>
              <a:t>Area: 149 mm²</a:t>
            </a:r>
          </a:p>
        </p:txBody>
      </p:sp>
      <p:pic>
        <p:nvPicPr>
          <p:cNvPr id="2052" name="Picture 4" descr="core i7 logo (2015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21" y="997678"/>
            <a:ext cx="1785938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19450" y="5792951"/>
            <a:ext cx="20174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http://keywordsuggest.org/gallery/888345.html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9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6826" y="488837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6132" y="18906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47" name="TextBox 46"/>
          <p:cNvSpPr txBox="1"/>
          <p:nvPr/>
        </p:nvSpPr>
        <p:spPr>
          <a:xfrm>
            <a:off x="785811" y="1256018"/>
            <a:ext cx="80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interpretation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105" y="357885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15" y="1757060"/>
            <a:ext cx="7863214" cy="32190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37651" y="4302144"/>
            <a:ext cx="3269421" cy="32880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785812" y="5222204"/>
            <a:ext cx="80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constant area, feature size, cost, price, power consumption, working voltage ...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5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5813" y="399032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Moore’s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" y="1326045"/>
            <a:ext cx="4640679" cy="3717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439824" y="1326045"/>
            <a:ext cx="3306607" cy="2335141"/>
            <a:chOff x="7351069" y="997793"/>
            <a:chExt cx="4408809" cy="31135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1069" y="997793"/>
              <a:ext cx="4408809" cy="24885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2644" y="3358975"/>
              <a:ext cx="4061576" cy="7523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4219" y="3476399"/>
              <a:ext cx="335659" cy="634915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/>
        </p:nvCxnSpPr>
        <p:spPr>
          <a:xfrm>
            <a:off x="6856361" y="3096932"/>
            <a:ext cx="1666760" cy="0"/>
          </a:xfrm>
          <a:prstGeom prst="line">
            <a:avLst/>
          </a:prstGeom>
          <a:ln w="381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476939" y="3364306"/>
            <a:ext cx="3115625" cy="3185"/>
          </a:xfrm>
          <a:prstGeom prst="line">
            <a:avLst/>
          </a:prstGeom>
          <a:ln w="381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5" y="3657254"/>
            <a:ext cx="1605478" cy="16054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2335" y="5481510"/>
            <a:ext cx="8034096" cy="5078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</a:rPr>
              <a:t>认真就输了</a:t>
            </a:r>
            <a:r>
              <a:rPr lang="en-US" altLang="zh-CN" sz="2100" dirty="0">
                <a:solidFill>
                  <a:schemeClr val="bg1"/>
                </a:solidFill>
              </a:rPr>
              <a:t>!        </a:t>
            </a:r>
            <a:r>
              <a:rPr lang="en-US" altLang="zh-CN" sz="27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You guys are too serious :P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4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5812" y="460653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Moore’s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12" y="1200710"/>
            <a:ext cx="76235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: </a:t>
            </a:r>
          </a:p>
          <a:p>
            <a:pPr marL="667941"/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 1970, the 1-D size of transistor was 10</a:t>
            </a:r>
            <a:r>
              <a:rPr lang="el-GR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If we assume Moore’s law is valid for a constant-area IC, then what is the size of transistor in 2020 according to Moore’s law?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7941" indent="-667941"/>
            <a:r>
              <a:rPr lang="en-US" altLang="zh-CN" sz="2100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number of transistors in an integrated circuit doubles approximately every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89700" y="1841725"/>
            <a:ext cx="2146833" cy="381965"/>
          </a:xfrm>
          <a:prstGeom prst="round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5371775" y="25602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with constant area</a:t>
            </a:r>
            <a:endParaRPr lang="zh-CN" alt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76341" y="4156879"/>
                <a:ext cx="4165051" cy="997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l-GR" altLang="zh-CN" sz="2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altLang="zh-CN" sz="2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m</m:t>
                      </m:r>
                      <m:r>
                        <a:rPr lang="en-US" altLang="zh-CN" sz="2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1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1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1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1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1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2020−1970</m:t>
                              </m:r>
                            </m:num>
                            <m:den>
                              <m:r>
                                <a:rPr lang="en-US" altLang="zh-CN" sz="21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=1.73</m:t>
                      </m:r>
                      <m:r>
                        <m:rPr>
                          <m:sty m:val="p"/>
                        </m:rPr>
                        <a:rPr lang="en-US" altLang="zh-CN"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nm</m:t>
                      </m:r>
                    </m:oMath>
                  </m:oMathPara>
                </a14:m>
                <a:endPara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41" y="4156879"/>
                <a:ext cx="4165051" cy="997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5812" y="5270151"/>
            <a:ext cx="5091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Diameter of Silicon Atom = 234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picometer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= 0.234nm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42" y="4004706"/>
            <a:ext cx="2057400" cy="1888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6699158" y="5067379"/>
            <a:ext cx="1660182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2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32745" y="488135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Moore’s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8670" y="4803447"/>
            <a:ext cx="51652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3nm is still difficult in near future (2022)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and financial difficulty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9705" y="5955598"/>
            <a:ext cx="244225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https://en.wikipedia.org/wiki/10_%C2%B5m_process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Chart 7" title="eeee 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367752"/>
              </p:ext>
            </p:extLst>
          </p:nvPr>
        </p:nvGraphicFramePr>
        <p:xfrm>
          <a:off x="1975247" y="1244544"/>
          <a:ext cx="4972050" cy="3364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088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597522"/>
            <a:ext cx="8472488" cy="432884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89894" y="369426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Moore’s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6550" y="2354455"/>
            <a:ext cx="20574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https://en.wikichip.org/wiki/technology_node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3721" y="3142842"/>
            <a:ext cx="24032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Heroes: Intel</a:t>
            </a:r>
          </a:p>
          <a:p>
            <a:r>
              <a:rPr lang="en-US" altLang="zh-CN" sz="2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TSMC</a:t>
            </a:r>
          </a:p>
          <a:p>
            <a:r>
              <a:rPr lang="en-US" altLang="zh-CN" sz="2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Samsung</a:t>
            </a:r>
            <a:endParaRPr lang="zh-CN" altLang="en-US" sz="2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4AA546D-7421-406C-AC43-D6AF1040E1AE}"/>
              </a:ext>
            </a:extLst>
          </p:cNvPr>
          <p:cNvSpPr/>
          <p:nvPr/>
        </p:nvSpPr>
        <p:spPr>
          <a:xfrm>
            <a:off x="4246886" y="1783196"/>
            <a:ext cx="1040411" cy="381965"/>
          </a:xfrm>
          <a:prstGeom prst="roundRect">
            <a:avLst/>
          </a:prstGeom>
          <a:noFill/>
          <a:ln w="38100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3897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370" y="686528"/>
            <a:ext cx="8031908" cy="35597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More Than Moore/Beyond Moore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694" y="2172402"/>
            <a:ext cx="3994672" cy="29794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54786" y="17289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54186" y="17289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新器件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2084"/>
          <a:stretch/>
        </p:blipFill>
        <p:spPr>
          <a:xfrm>
            <a:off x="147168" y="2305188"/>
            <a:ext cx="4953526" cy="2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7" y="5816085"/>
            <a:ext cx="26272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http://keithreich.blogspot.jp/2015/09/the-quiet-revolution.html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" y="1590906"/>
            <a:ext cx="9144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A53230-0E4E-4067-B2A5-55522BD7A5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8314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+mj-ea"/>
              </a:rPr>
              <a:t>2.</a:t>
            </a:r>
            <a:r>
              <a:rPr lang="zh-CN" altLang="en-US" sz="4000" dirty="0">
                <a:latin typeface="+mj-ea"/>
              </a:rPr>
              <a:t>现代电子系统的发展</a:t>
            </a:r>
          </a:p>
        </p:txBody>
      </p:sp>
    </p:spTree>
    <p:extLst>
      <p:ext uri="{BB962C8B-B14F-4D97-AF65-F5344CB8AC3E}">
        <p14:creationId xmlns:p14="http://schemas.microsoft.com/office/powerpoint/2010/main" val="290840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9518CB01-55D5-4EF8-8F25-62CA5697E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第一章 微型计算机概述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DD984019-1FF3-4697-B599-A6A2715BC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59" y="1169988"/>
            <a:ext cx="7467873" cy="4886325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+mn-ea"/>
              </a:rPr>
              <a:t>本章学习目标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ea"/>
              </a:rPr>
              <a:t>1. </a:t>
            </a:r>
            <a:r>
              <a:rPr lang="zh-CN" altLang="en-US" b="1" dirty="0">
                <a:latin typeface="+mn-ea"/>
              </a:rPr>
              <a:t>微型计算机和处理器的发展</a:t>
            </a:r>
            <a:endParaRPr lang="en-US" altLang="zh-CN" b="1" dirty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ea"/>
              </a:rPr>
              <a:t>2. </a:t>
            </a:r>
            <a:r>
              <a:rPr lang="zh-CN" altLang="en-US" b="1" dirty="0">
                <a:latin typeface="+mn-ea"/>
              </a:rPr>
              <a:t>现代电子系统的发展</a:t>
            </a:r>
            <a:endParaRPr lang="en-US" altLang="zh-CN" b="1" dirty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ea"/>
              </a:rPr>
              <a:t>3. </a:t>
            </a:r>
            <a:r>
              <a:rPr lang="zh-CN" altLang="en-US" b="1" dirty="0">
                <a:latin typeface="+mn-ea"/>
              </a:rPr>
              <a:t>典型的微型处理器</a:t>
            </a:r>
            <a:endParaRPr lang="en-US" altLang="zh-CN" b="1" dirty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ea"/>
              </a:rPr>
              <a:t>4. </a:t>
            </a:r>
            <a:r>
              <a:rPr lang="zh-CN" altLang="en-US" b="1" dirty="0">
                <a:latin typeface="+mn-ea"/>
              </a:rPr>
              <a:t>微型处理器的应用</a:t>
            </a:r>
            <a:endParaRPr lang="en-US" altLang="zh-CN" b="1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48C699-289F-42D9-9732-E3C5898E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5812" y="921544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让我们来拆解手机！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915"/>
            <a:ext cx="9244013" cy="56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59" y="498022"/>
            <a:ext cx="7274139" cy="55272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DD3A4E-F760-4E8B-B4E5-7BA97BCEE22A}"/>
              </a:ext>
            </a:extLst>
          </p:cNvPr>
          <p:cNvSpPr/>
          <p:nvPr/>
        </p:nvSpPr>
        <p:spPr>
          <a:xfrm>
            <a:off x="1347107" y="1902279"/>
            <a:ext cx="5225143" cy="36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0ADE5D-BBEC-4124-8202-2F6B66224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83" y="1902279"/>
            <a:ext cx="1148013" cy="11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3566" y="452097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手机中的电子系统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434" y="1465233"/>
            <a:ext cx="7510719" cy="39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5812" y="452098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让我们来拆解手机！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1" y="5817394"/>
            <a:ext cx="616357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sz="750" dirty="0"/>
              <a:t>https://www.investopedia.com/articles/markets/012216/worlds-top-10-semiconductor-companies-tsmintc.asp</a:t>
            </a:r>
            <a:r>
              <a:rPr lang="en-US" altLang="zh-CN" sz="750" dirty="0"/>
              <a:t>.</a:t>
            </a:r>
            <a:r>
              <a:rPr lang="zh-CN" altLang="en-US" sz="750" dirty="0"/>
              <a:t> </a:t>
            </a:r>
            <a:r>
              <a:rPr lang="en-US" altLang="zh-CN" sz="750" dirty="0"/>
              <a:t>Retrieved 2020-05-13.</a:t>
            </a:r>
            <a:endParaRPr lang="zh-CN" altLang="en-US" sz="7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0" y="1752981"/>
            <a:ext cx="3264061" cy="2452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063" y="1752982"/>
            <a:ext cx="3550628" cy="24751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11169" y="4474592"/>
            <a:ext cx="5053887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来源：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http://www.ifixit.com/Teardown/</a:t>
            </a:r>
          </a:p>
        </p:txBody>
      </p:sp>
    </p:spTree>
    <p:extLst>
      <p:ext uri="{BB962C8B-B14F-4D97-AF65-F5344CB8AC3E}">
        <p14:creationId xmlns:p14="http://schemas.microsoft.com/office/powerpoint/2010/main" val="3371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61320" y="464344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74" y="2044402"/>
            <a:ext cx="4030589" cy="3082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35" y="1710659"/>
            <a:ext cx="1851839" cy="37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0233" y="456180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91" y="1639082"/>
            <a:ext cx="2274425" cy="13108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4387" y="2179731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摄像头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367" y="3523838"/>
            <a:ext cx="1128532" cy="18750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94387" y="4082272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电池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091" y="4089564"/>
            <a:ext cx="729205" cy="4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02141" y="421903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116" y="1766688"/>
            <a:ext cx="2274425" cy="13108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7224" y="2315462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摄像头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93" y="3631916"/>
            <a:ext cx="3107531" cy="1514475"/>
          </a:xfrm>
          <a:prstGeom prst="rect">
            <a:avLst/>
          </a:prstGeom>
        </p:spPr>
      </p:pic>
      <p:sp>
        <p:nvSpPr>
          <p:cNvPr id="10" name="Rectangle 2"/>
          <p:cNvSpPr/>
          <p:nvPr/>
        </p:nvSpPr>
        <p:spPr>
          <a:xfrm>
            <a:off x="6123550" y="2315462"/>
            <a:ext cx="18417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12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/>
          <p:nvPr/>
        </p:nvSpPr>
        <p:spPr>
          <a:xfrm>
            <a:off x="6123550" y="4168078"/>
            <a:ext cx="1841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12 Pro Max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0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69484" y="430911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7079" y="1657235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电池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4106824" y="4194261"/>
            <a:ext cx="18417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12</a:t>
            </a:r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/>
          <p:nvPr/>
        </p:nvSpPr>
        <p:spPr>
          <a:xfrm>
            <a:off x="5592724" y="4228886"/>
            <a:ext cx="18417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12 Pro Max</a:t>
            </a:r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64" y="1711310"/>
            <a:ext cx="6579394" cy="2428875"/>
          </a:xfrm>
          <a:prstGeom prst="rect">
            <a:avLst/>
          </a:prstGeom>
        </p:spPr>
      </p:pic>
      <p:sp>
        <p:nvSpPr>
          <p:cNvPr id="11" name="Rectangle 2"/>
          <p:cNvSpPr/>
          <p:nvPr/>
        </p:nvSpPr>
        <p:spPr>
          <a:xfrm>
            <a:off x="2717640" y="4194261"/>
            <a:ext cx="18417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12 Mini</a:t>
            </a:r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2717639" y="5139478"/>
            <a:ext cx="43337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型电池用于增大电池容量</a:t>
            </a:r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62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5812" y="378619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61" y="1716894"/>
            <a:ext cx="2691114" cy="3576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1917191"/>
            <a:ext cx="4586249" cy="33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7237" y="375190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04" y="1627689"/>
            <a:ext cx="2621666" cy="3602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1424815"/>
            <a:ext cx="4290381" cy="39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3F6C0D9-263E-4C5C-B3E2-5ADD94E76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+mj-ea"/>
              </a:rPr>
              <a:t>1.</a:t>
            </a:r>
            <a:r>
              <a:rPr lang="zh-CN" altLang="en-US" sz="4000" dirty="0">
                <a:latin typeface="+mj-ea"/>
              </a:rPr>
              <a:t>微型计算机和处理器的发展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7CBA29D1-9A87-487C-95C5-C87B9CB15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3771" y="1273400"/>
            <a:ext cx="7734029" cy="958726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第一台通用数字电子计算机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ENIAC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dirty="0">
              <a:latin typeface="+mn-ea"/>
              <a:cs typeface="楷体_GB2312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dirty="0">
              <a:latin typeface="+mn-ea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dirty="0">
              <a:latin typeface="+mn-ea"/>
            </a:endParaRPr>
          </a:p>
        </p:txBody>
      </p:sp>
      <p:pic>
        <p:nvPicPr>
          <p:cNvPr id="176132" name="Picture 4" descr="post-337238-1144850414">
            <a:extLst>
              <a:ext uri="{FF2B5EF4-FFF2-40B4-BE49-F238E27FC236}">
                <a16:creationId xmlns:a16="http://schemas.microsoft.com/office/drawing/2014/main" id="{9AB94936-8763-4E97-8368-9AF72ACC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6" y="2289605"/>
            <a:ext cx="4975452" cy="315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5">
            <a:extLst>
              <a:ext uri="{FF2B5EF4-FFF2-40B4-BE49-F238E27FC236}">
                <a16:creationId xmlns:a16="http://schemas.microsoft.com/office/drawing/2014/main" id="{316714D2-AFDB-4223-82FB-D894FB33E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379" y="2438853"/>
            <a:ext cx="2776764" cy="289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占地面积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170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平方米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重达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吨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耗电量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150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千瓦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造价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48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万美元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使用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18000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多个电子管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70000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多个电阻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10000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多个电容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1500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多个继电器</a:t>
            </a:r>
          </a:p>
          <a:p>
            <a:pPr algn="l" eaLnBrk="1" hangingPunct="1">
              <a:lnSpc>
                <a:spcPct val="102000"/>
              </a:lnSpc>
            </a:pP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6000</a:t>
            </a:r>
            <a:r>
              <a:rPr kumimoji="1"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多个开关</a:t>
            </a:r>
          </a:p>
        </p:txBody>
      </p:sp>
      <p:sp>
        <p:nvSpPr>
          <p:cNvPr id="176134" name="Rectangle 6">
            <a:extLst>
              <a:ext uri="{FF2B5EF4-FFF2-40B4-BE49-F238E27FC236}">
                <a16:creationId xmlns:a16="http://schemas.microsoft.com/office/drawing/2014/main" id="{6E5437A9-71DD-4622-A123-2C3EA6665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231" y="5488417"/>
            <a:ext cx="34988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800000"/>
                </a:solidFill>
              </a:rPr>
              <a:t>图</a:t>
            </a:r>
            <a:r>
              <a:rPr lang="en-US" altLang="zh-CN" sz="2400" b="1" dirty="0">
                <a:solidFill>
                  <a:srgbClr val="800000"/>
                </a:solidFill>
              </a:rPr>
              <a:t>1-1 </a:t>
            </a:r>
            <a:r>
              <a:rPr lang="zh-CN" altLang="en-US" sz="2400" b="1" dirty="0">
                <a:solidFill>
                  <a:srgbClr val="800000"/>
                </a:solidFill>
              </a:rPr>
              <a:t>第一台电子计算机</a:t>
            </a:r>
          </a:p>
        </p:txBody>
      </p:sp>
      <p:sp>
        <p:nvSpPr>
          <p:cNvPr id="23560" name="矩形 2">
            <a:extLst>
              <a:ext uri="{FF2B5EF4-FFF2-40B4-BE49-F238E27FC236}">
                <a16:creationId xmlns:a16="http://schemas.microsoft.com/office/drawing/2014/main" id="{BD66DF4D-DF71-44BA-9BB2-94C7909C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42" y="5901871"/>
            <a:ext cx="51704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诞生于</a:t>
            </a:r>
            <a:r>
              <a:rPr lang="en-US" altLang="zh-CN" sz="2000" b="1" dirty="0"/>
              <a:t>1946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14</a:t>
            </a:r>
            <a:r>
              <a:rPr lang="zh-CN" altLang="en-US" sz="2000" b="1" dirty="0"/>
              <a:t>日</a:t>
            </a:r>
            <a:r>
              <a:rPr lang="zh-CN" altLang="en-US" sz="2000" b="1" u="sng" dirty="0">
                <a:hlinkClick r:id="rId3"/>
              </a:rPr>
              <a:t>美国宾夕法尼亚大学</a:t>
            </a:r>
            <a:endParaRPr lang="zh-CN" altLang="en-US" sz="20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B24087-4D27-40FF-B1BB-86D4CA96B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31" y="1785685"/>
            <a:ext cx="7704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E</a:t>
            </a:r>
            <a:r>
              <a:rPr lang="en-US" altLang="zh-CN" sz="2400" dirty="0"/>
              <a:t>lectronic 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en-US" altLang="zh-CN" sz="2400" dirty="0"/>
              <a:t>umerical </a:t>
            </a:r>
            <a:r>
              <a:rPr lang="en-US" altLang="zh-CN" sz="2400" dirty="0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ntegrator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nd 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alculator)</a:t>
            </a:r>
            <a:endParaRPr lang="zh-CN" altLang="en-US" sz="24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515509-2746-457B-A432-207B5944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436" y="5488417"/>
            <a:ext cx="316865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88872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每秒可</a:t>
            </a:r>
            <a:r>
              <a:rPr lang="zh-CN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进行</a:t>
            </a:r>
            <a:r>
              <a:rPr lang="zh-CN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5000次加法</a:t>
            </a:r>
            <a:r>
              <a:rPr lang="zh-CN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或</a:t>
            </a:r>
            <a:r>
              <a:rPr lang="en-US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400</a:t>
            </a:r>
            <a:r>
              <a:rPr lang="zh-CN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次乘法</a:t>
            </a:r>
            <a:r>
              <a:rPr lang="zh-CN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运算</a:t>
            </a:r>
            <a:r>
              <a:rPr lang="zh-CN" altLang="zh-CN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E51B31-EE87-4FCB-97B0-65802E08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49072" y="435769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02" y="2628993"/>
            <a:ext cx="2621666" cy="1762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91" y="2466363"/>
            <a:ext cx="5071405" cy="23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64381" y="399556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Iphone12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完成！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2" y="1694647"/>
            <a:ext cx="6701929" cy="40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5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5813" y="471936"/>
            <a:ext cx="7350920" cy="530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 40 Pro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2096720"/>
            <a:ext cx="3298785" cy="2200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43" y="2015604"/>
            <a:ext cx="4349235" cy="24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35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49073" y="448935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 40 Pro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94387" y="1811021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摄像头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4387" y="4082272"/>
            <a:ext cx="15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电池</a:t>
            </a:r>
            <a:endParaRPr lang="en-US" sz="27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02" y="1662748"/>
            <a:ext cx="1475772" cy="781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06" y="1621514"/>
            <a:ext cx="2152892" cy="863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714" y="1884114"/>
            <a:ext cx="1163256" cy="338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802" y="2613228"/>
            <a:ext cx="1805651" cy="13889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714" y="3138428"/>
            <a:ext cx="1163256" cy="338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802" y="4082272"/>
            <a:ext cx="1571637" cy="19012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801" y="4631061"/>
            <a:ext cx="1059083" cy="7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7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1729" y="407194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 40 Pro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61" y="2226189"/>
            <a:ext cx="2864735" cy="2582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03" y="1744206"/>
            <a:ext cx="4421046" cy="38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4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7647" y="439850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 40 Pro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37" y="2181081"/>
            <a:ext cx="2812648" cy="256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8" y="2409214"/>
            <a:ext cx="4561973" cy="18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70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3565" y="472508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 40 Pro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完成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05" y="1605988"/>
            <a:ext cx="6102885" cy="4120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8297" y="1572547"/>
            <a:ext cx="2765323" cy="18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2498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2"/>
          <p:cNvSpPr/>
          <p:nvPr/>
        </p:nvSpPr>
        <p:spPr>
          <a:xfrm>
            <a:off x="781731" y="1798846"/>
            <a:ext cx="369189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高利润：毛利（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 margin</a:t>
            </a:r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$442/$799= 55%</a:t>
            </a:r>
          </a:p>
          <a:p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小米的毛利率是多少？</a:t>
            </a: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财报？</a:t>
            </a:r>
            <a:endParaRPr lang="en-US" sz="2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产业分工明细：不同部件由不同公司生产，巨大的产业链</a:t>
            </a:r>
            <a:endParaRPr lang="en-US" altLang="zh-CN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8846"/>
            <a:ext cx="3748697" cy="3929471"/>
          </a:xfrm>
          <a:prstGeom prst="rect">
            <a:avLst/>
          </a:prstGeom>
        </p:spPr>
      </p:pic>
      <p:sp>
        <p:nvSpPr>
          <p:cNvPr id="6" name="Rounded Rectangle 4"/>
          <p:cNvSpPr/>
          <p:nvPr/>
        </p:nvSpPr>
        <p:spPr>
          <a:xfrm>
            <a:off x="749072" y="505165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成本分析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5420596" y="1290876"/>
            <a:ext cx="25689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 price: $799</a:t>
            </a:r>
          </a:p>
        </p:txBody>
      </p:sp>
    </p:spTree>
    <p:extLst>
      <p:ext uri="{BB962C8B-B14F-4D97-AF65-F5344CB8AC3E}">
        <p14:creationId xmlns:p14="http://schemas.microsoft.com/office/powerpoint/2010/main" val="70775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8" y="812347"/>
            <a:ext cx="7605111" cy="4019549"/>
          </a:xfrm>
          <a:prstGeom prst="rect">
            <a:avLst/>
          </a:prstGeom>
        </p:spPr>
      </p:pic>
      <p:sp>
        <p:nvSpPr>
          <p:cNvPr id="7" name="Rectangle 2"/>
          <p:cNvSpPr/>
          <p:nvPr/>
        </p:nvSpPr>
        <p:spPr>
          <a:xfrm>
            <a:off x="1117439" y="5030376"/>
            <a:ext cx="5447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尖端技术，利润产品： 经济发达国家</a:t>
            </a:r>
            <a:endParaRPr lang="en-US" altLang="zh-CN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1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国产化还有很长的路</a:t>
            </a:r>
            <a:endParaRPr lang="en-US" sz="21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90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D3AE4EB6-8CA6-4834-8FD3-3AD49D147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+mj-ea"/>
              </a:rPr>
              <a:t>2.</a:t>
            </a:r>
            <a:r>
              <a:rPr lang="zh-CN" altLang="en-US" sz="4000" dirty="0">
                <a:latin typeface="+mj-ea"/>
              </a:rPr>
              <a:t>典型的微处理器 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2D2B465D-FE92-4EC2-84E1-F638F15E6B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260022"/>
            <a:ext cx="7451544" cy="46609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典型的微型计算机（系统）的基本结构包括：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  </a:t>
            </a:r>
          </a:p>
          <a:p>
            <a:pPr lvl="2" eaLnBrk="1" hangingPunct="1">
              <a:spcBef>
                <a:spcPct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微处理器（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CPU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）</a:t>
            </a:r>
          </a:p>
          <a:p>
            <a:pPr lvl="2" eaLnBrk="1" hangingPunct="1">
              <a:spcBef>
                <a:spcPct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存储器</a:t>
            </a:r>
          </a:p>
          <a:p>
            <a:pPr lvl="2" eaLnBrk="1" hangingPunct="1">
              <a:spcBef>
                <a:spcPct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输入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/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输出接口（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I/O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接口）</a:t>
            </a:r>
          </a:p>
          <a:p>
            <a:pPr lvl="2" eaLnBrk="1" hangingPunct="1">
              <a:spcBef>
                <a:spcPct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外部设备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(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输入输出设备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)</a:t>
            </a:r>
            <a:endParaRPr kumimoji="1" lang="zh-CN" altLang="en-US" sz="28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  <a:p>
            <a:pPr lvl="2" eaLnBrk="1" hangingPunct="1">
              <a:spcBef>
                <a:spcPct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系统总线</a:t>
            </a: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566D97-C460-482B-8E10-879FD7C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592C623F-DC83-4875-B4B2-C6D74D23C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z="4000" dirty="0">
                <a:latin typeface="+mj-ea"/>
              </a:rPr>
              <a:t>微型机的发展</a:t>
            </a:r>
            <a:r>
              <a:rPr lang="en-US" altLang="zh-CN" sz="4000" dirty="0">
                <a:latin typeface="+mj-ea"/>
              </a:rPr>
              <a:t>—</a:t>
            </a:r>
            <a:r>
              <a:rPr lang="zh-CN" altLang="en-US" sz="4000" dirty="0">
                <a:latin typeface="+mj-ea"/>
              </a:rPr>
              <a:t>取决于微处理器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97A407F-22F9-41CF-BACF-F1958A1B49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6236" y="1292225"/>
            <a:ext cx="7274378" cy="4806496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dirty="0">
                <a:latin typeface="+mn-ea"/>
                <a:cs typeface="楷体_GB2312"/>
              </a:rPr>
              <a:t>1971</a:t>
            </a:r>
            <a:r>
              <a:rPr kumimoji="1" lang="zh-CN" altLang="en-US" dirty="0">
                <a:latin typeface="+mn-ea"/>
                <a:cs typeface="楷体_GB2312"/>
              </a:rPr>
              <a:t>年，美国</a:t>
            </a:r>
            <a:r>
              <a:rPr kumimoji="1" lang="en-US" altLang="zh-CN" dirty="0">
                <a:latin typeface="+mn-ea"/>
                <a:cs typeface="楷体_GB2312"/>
              </a:rPr>
              <a:t>Intel</a:t>
            </a:r>
            <a:r>
              <a:rPr kumimoji="1" lang="zh-CN" altLang="en-US" dirty="0">
                <a:latin typeface="+mn-ea"/>
                <a:cs typeface="楷体_GB2312"/>
              </a:rPr>
              <a:t>公司生产出第一片微处理器</a:t>
            </a:r>
            <a:r>
              <a:rPr kumimoji="1" lang="en-US" altLang="zh-CN" dirty="0">
                <a:latin typeface="+mn-ea"/>
                <a:cs typeface="楷体_GB2312"/>
              </a:rPr>
              <a:t>4004</a:t>
            </a:r>
            <a:r>
              <a:rPr kumimoji="1" lang="zh-CN" altLang="en-US" dirty="0">
                <a:latin typeface="+mn-ea"/>
                <a:cs typeface="楷体_GB2312"/>
              </a:rPr>
              <a:t>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cs typeface="楷体_GB2312"/>
              </a:rPr>
              <a:t>1976</a:t>
            </a:r>
            <a:r>
              <a:rPr lang="zh-CN" altLang="en-US" dirty="0">
                <a:latin typeface="+mn-ea"/>
                <a:cs typeface="楷体_GB2312"/>
              </a:rPr>
              <a:t>年，相继推出了高档微处理器，如：</a:t>
            </a:r>
            <a:r>
              <a:rPr lang="en-US" altLang="zh-CN" dirty="0">
                <a:latin typeface="+mn-ea"/>
                <a:cs typeface="楷体_GB2312"/>
              </a:rPr>
              <a:t>Intel</a:t>
            </a:r>
            <a:r>
              <a:rPr lang="zh-CN" altLang="en-US" dirty="0">
                <a:latin typeface="+mn-ea"/>
                <a:cs typeface="楷体_GB2312"/>
              </a:rPr>
              <a:t>公司的</a:t>
            </a:r>
            <a:r>
              <a:rPr lang="en-US" altLang="zh-CN" dirty="0">
                <a:latin typeface="+mn-ea"/>
                <a:cs typeface="楷体_GB2312"/>
              </a:rPr>
              <a:t>8085</a:t>
            </a:r>
            <a:r>
              <a:rPr lang="zh-CN" altLang="en-US" dirty="0">
                <a:latin typeface="+mn-ea"/>
                <a:cs typeface="楷体_GB2312"/>
              </a:rPr>
              <a:t>、</a:t>
            </a:r>
            <a:r>
              <a:rPr lang="en-US" altLang="zh-CN" dirty="0" err="1">
                <a:latin typeface="+mn-ea"/>
                <a:cs typeface="楷体_GB2312"/>
              </a:rPr>
              <a:t>Zilog</a:t>
            </a:r>
            <a:r>
              <a:rPr lang="zh-CN" altLang="en-US" dirty="0">
                <a:latin typeface="+mn-ea"/>
                <a:cs typeface="楷体_GB2312"/>
              </a:rPr>
              <a:t>公司的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Z80</a:t>
            </a:r>
            <a:r>
              <a:rPr lang="zh-CN" altLang="en-US" dirty="0">
                <a:latin typeface="+mn-ea"/>
                <a:cs typeface="楷体_GB2312"/>
              </a:rPr>
              <a:t>等。 </a:t>
            </a:r>
            <a:endParaRPr lang="en-US" altLang="zh-CN" dirty="0">
              <a:latin typeface="+mn-ea"/>
              <a:cs typeface="楷体_GB231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en-US" altLang="zh-CN" kern="0" dirty="0">
                <a:latin typeface="+mn-ea"/>
              </a:rPr>
              <a:t>1978</a:t>
            </a:r>
            <a:r>
              <a:rPr lang="zh-CN" altLang="en-US" kern="0" dirty="0">
                <a:latin typeface="+mn-ea"/>
              </a:rPr>
              <a:t>年，推出了性能与中档</a:t>
            </a:r>
            <a:r>
              <a:rPr lang="en-US" altLang="zh-CN" kern="0" dirty="0">
                <a:latin typeface="+mn-ea"/>
              </a:rPr>
              <a:t>16</a:t>
            </a:r>
            <a:r>
              <a:rPr lang="zh-CN" altLang="en-US" kern="0" dirty="0">
                <a:latin typeface="+mn-ea"/>
              </a:rPr>
              <a:t>位小型机相当的微处理器，代表性产品是</a:t>
            </a:r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Intel 8086</a:t>
            </a:r>
            <a:r>
              <a:rPr lang="zh-CN" altLang="en-US" kern="0" dirty="0">
                <a:latin typeface="+mn-ea"/>
              </a:rPr>
              <a:t>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zh-CN" altLang="en-US" kern="0" dirty="0">
                <a:latin typeface="+mn-ea"/>
              </a:rPr>
              <a:t>   地址线：</a:t>
            </a:r>
            <a:r>
              <a:rPr lang="en-US" altLang="zh-CN" kern="0" dirty="0">
                <a:latin typeface="+mn-ea"/>
              </a:rPr>
              <a:t>20</a:t>
            </a:r>
            <a:r>
              <a:rPr lang="zh-CN" altLang="en-US" kern="0" dirty="0">
                <a:latin typeface="+mn-ea"/>
              </a:rPr>
              <a:t>位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zh-CN" altLang="en-US" kern="0" dirty="0">
                <a:latin typeface="+mn-ea"/>
              </a:rPr>
              <a:t>   时钟频率：</a:t>
            </a:r>
            <a:r>
              <a:rPr lang="en-US" altLang="zh-CN" kern="0" dirty="0">
                <a:solidFill>
                  <a:srgbClr val="0000FF"/>
                </a:solidFill>
                <a:latin typeface="+mn-ea"/>
              </a:rPr>
              <a:t>4~8MHz</a:t>
            </a:r>
            <a:r>
              <a:rPr lang="zh-CN" altLang="en-US" kern="0" dirty="0">
                <a:latin typeface="+mn-ea"/>
              </a:rPr>
              <a:t>。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zh-CN" altLang="en-US" kern="0" dirty="0">
                <a:latin typeface="+mn-ea"/>
              </a:rPr>
              <a:t>进入</a:t>
            </a:r>
            <a:r>
              <a:rPr lang="en-US" altLang="zh-CN" kern="0" dirty="0">
                <a:latin typeface="+mn-ea"/>
              </a:rPr>
              <a:t>21</a:t>
            </a:r>
            <a:r>
              <a:rPr lang="zh-CN" altLang="en-US" kern="0" dirty="0">
                <a:latin typeface="+mn-ea"/>
              </a:rPr>
              <a:t>世纪</a:t>
            </a:r>
            <a:r>
              <a:rPr lang="en-US" altLang="zh-CN" kern="0" dirty="0">
                <a:latin typeface="+mn-ea"/>
              </a:rPr>
              <a:t>,  </a:t>
            </a:r>
            <a:r>
              <a:rPr lang="zh-CN" altLang="en-US" kern="0" dirty="0">
                <a:latin typeface="+mn-ea"/>
              </a:rPr>
              <a:t>不断推出新型的计算机</a:t>
            </a:r>
            <a:r>
              <a:rPr lang="en-US" altLang="zh-CN" kern="0" dirty="0">
                <a:latin typeface="+mn-ea"/>
              </a:rPr>
              <a:t>,  </a:t>
            </a:r>
            <a:r>
              <a:rPr lang="zh-CN" altLang="en-US" kern="0" dirty="0">
                <a:latin typeface="+mn-ea"/>
              </a:rPr>
              <a:t>在速度、性能、价格等诸方面不断适应各种人群的使用。到</a:t>
            </a:r>
            <a:r>
              <a:rPr lang="en-US" altLang="zh-CN" kern="0" dirty="0">
                <a:latin typeface="+mn-ea"/>
              </a:rPr>
              <a:t>2009</a:t>
            </a:r>
            <a:r>
              <a:rPr lang="zh-CN" altLang="en-US" kern="0" dirty="0">
                <a:latin typeface="+mn-ea"/>
              </a:rPr>
              <a:t>年，奔腾双核机的主频已经达到</a:t>
            </a:r>
            <a:r>
              <a:rPr lang="en-US" altLang="zh-CN" kern="0" dirty="0">
                <a:latin typeface="+mn-ea"/>
              </a:rPr>
              <a:t>2.6GHz</a:t>
            </a:r>
            <a:r>
              <a:rPr lang="zh-CN" altLang="en-US" kern="0" dirty="0">
                <a:latin typeface="+mn-ea"/>
              </a:rPr>
              <a:t>以上。 </a:t>
            </a:r>
            <a:endParaRPr lang="en-US" altLang="zh-CN" kern="0" dirty="0">
              <a:latin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en-US" altLang="zh-CN" kern="0" dirty="0">
                <a:latin typeface="+mn-ea"/>
              </a:rPr>
              <a:t>2016</a:t>
            </a:r>
            <a:r>
              <a:rPr lang="zh-CN" altLang="en-US" kern="0" dirty="0">
                <a:latin typeface="+mn-ea"/>
              </a:rPr>
              <a:t>年，</a:t>
            </a:r>
            <a:r>
              <a:rPr lang="en-US" altLang="zh-CN" kern="0" dirty="0">
                <a:latin typeface="+mn-ea"/>
              </a:rPr>
              <a:t>Intel</a:t>
            </a:r>
            <a:r>
              <a:rPr lang="zh-CN" altLang="en-US" kern="0" dirty="0">
                <a:latin typeface="+mn-ea"/>
              </a:rPr>
              <a:t>推出至强</a:t>
            </a:r>
            <a:r>
              <a:rPr lang="en-US" altLang="zh-CN" kern="0" dirty="0">
                <a:latin typeface="+mn-ea"/>
              </a:rPr>
              <a:t> Xeon E5-2602 V4</a:t>
            </a:r>
            <a:r>
              <a:rPr lang="zh-CN" altLang="en-US" kern="0" dirty="0">
                <a:latin typeface="+mn-ea"/>
              </a:rPr>
              <a:t>处理器主频</a:t>
            </a:r>
            <a:r>
              <a:rPr lang="en-US" altLang="zh-CN" kern="0" dirty="0">
                <a:solidFill>
                  <a:srgbClr val="0000FF"/>
                </a:solidFill>
                <a:latin typeface="+mn-ea"/>
              </a:rPr>
              <a:t>5.1GHz</a:t>
            </a:r>
            <a:r>
              <a:rPr lang="zh-CN" altLang="en-US" kern="0" dirty="0">
                <a:latin typeface="+mn-ea"/>
              </a:rPr>
              <a:t>。</a:t>
            </a:r>
            <a:endParaRPr lang="en-US" altLang="zh-CN" kern="0" dirty="0">
              <a:latin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en-US" altLang="zh-CN" kern="0" dirty="0">
                <a:latin typeface="+mn-ea"/>
              </a:rPr>
              <a:t>2021</a:t>
            </a:r>
            <a:r>
              <a:rPr lang="zh-CN" altLang="en-US" kern="0" dirty="0">
                <a:latin typeface="+mn-ea"/>
              </a:rPr>
              <a:t>年，</a:t>
            </a:r>
            <a:r>
              <a:rPr lang="en-US" altLang="zh-CN" kern="0" dirty="0">
                <a:latin typeface="+mn-ea"/>
              </a:rPr>
              <a:t>AMD</a:t>
            </a:r>
            <a:r>
              <a:rPr lang="zh-CN" altLang="en-US" kern="0" dirty="0">
                <a:latin typeface="+mn-ea"/>
              </a:rPr>
              <a:t>也在以强劲的势头推出最新款</a:t>
            </a:r>
            <a:r>
              <a:rPr lang="en-US" altLang="zh-CN" kern="0" dirty="0">
                <a:latin typeface="+mn-ea"/>
              </a:rPr>
              <a:t>CPU</a:t>
            </a:r>
            <a:endParaRPr lang="zh-CN" altLang="en-US" kern="0" dirty="0">
              <a:latin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zh-CN" kern="0" dirty="0">
              <a:latin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2ECE51-ADFA-4987-8C12-BACF86F3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70402EA9-967A-4AAE-AACA-156F5F1C1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微型计算机的基本构成 </a:t>
            </a:r>
          </a:p>
        </p:txBody>
      </p:sp>
      <p:sp>
        <p:nvSpPr>
          <p:cNvPr id="27651" name="Text Box 4">
            <a:extLst>
              <a:ext uri="{FF2B5EF4-FFF2-40B4-BE49-F238E27FC236}">
                <a16:creationId xmlns:a16="http://schemas.microsoft.com/office/drawing/2014/main" id="{4EBEA155-6B0A-4E2F-A137-39533FA857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spcAft>
                <a:spcPct val="30000"/>
              </a:spcAft>
              <a:buFontTx/>
              <a:buNone/>
            </a:pPr>
            <a:endParaRPr lang="en-US" altLang="zh-CN"/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Tx/>
              <a:buNone/>
            </a:pPr>
            <a:endParaRPr kumimoji="1" lang="en-US" altLang="zh-CN"/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Tx/>
              <a:buNone/>
            </a:pPr>
            <a:endParaRPr kumimoji="1" lang="en-US" altLang="zh-CN"/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Tx/>
              <a:buNone/>
            </a:pPr>
            <a:endParaRPr kumimoji="1" lang="en-US" altLang="zh-CN"/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Tx/>
              <a:buNone/>
            </a:pPr>
            <a:endParaRPr kumimoji="1" lang="en-US" altLang="zh-CN"/>
          </a:p>
        </p:txBody>
      </p:sp>
      <p:sp>
        <p:nvSpPr>
          <p:cNvPr id="27652" name="Rectangle 31">
            <a:extLst>
              <a:ext uri="{FF2B5EF4-FFF2-40B4-BE49-F238E27FC236}">
                <a16:creationId xmlns:a16="http://schemas.microsoft.com/office/drawing/2014/main" id="{F54B75D9-6B2F-4BD5-9BE2-4122D14A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54" name="Object 30">
            <a:extLst>
              <a:ext uri="{FF2B5EF4-FFF2-40B4-BE49-F238E27FC236}">
                <a16:creationId xmlns:a16="http://schemas.microsoft.com/office/drawing/2014/main" id="{9CF32A70-A9CB-41C3-B352-0375E3180C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304786"/>
              </p:ext>
            </p:extLst>
          </p:nvPr>
        </p:nvGraphicFramePr>
        <p:xfrm>
          <a:off x="531359" y="1428977"/>
          <a:ext cx="8081282" cy="415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2" imgW="4086225" imgH="2357438" progId="MSDraw">
                  <p:embed/>
                </p:oleObj>
              </mc:Choice>
              <mc:Fallback>
                <p:oleObj name="Microsoft Drawing" r:id="rId2" imgW="4086225" imgH="2357438" progId="MSDraw">
                  <p:embed/>
                  <p:pic>
                    <p:nvPicPr>
                      <p:cNvPr id="180254" name="Object 30">
                        <a:extLst>
                          <a:ext uri="{FF2B5EF4-FFF2-40B4-BE49-F238E27FC236}">
                            <a16:creationId xmlns:a16="http://schemas.microsoft.com/office/drawing/2014/main" id="{9CF32A70-A9CB-41C3-B352-0375E3180CF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59" y="1428977"/>
                        <a:ext cx="8081282" cy="415879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57" name="Rectangle 33">
            <a:extLst>
              <a:ext uri="{FF2B5EF4-FFF2-40B4-BE49-F238E27FC236}">
                <a16:creationId xmlns:a16="http://schemas.microsoft.com/office/drawing/2014/main" id="{1D28CE13-DB79-4746-8628-7777BF488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5751582"/>
            <a:ext cx="5537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800000"/>
                </a:solidFill>
              </a:rPr>
              <a:t>微型计算机（系统）的基本结构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2903A0-78EA-4E86-B821-3C03B55C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C23AE44B-1B43-4597-B99B-AFFA47CEA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系统总线（</a:t>
            </a:r>
            <a:r>
              <a:rPr lang="en-US" altLang="zh-CN" sz="4000" dirty="0">
                <a:latin typeface="+mj-ea"/>
              </a:rPr>
              <a:t>Bus</a:t>
            </a:r>
            <a:r>
              <a:rPr lang="zh-CN" altLang="en-US" sz="4000" dirty="0">
                <a:latin typeface="+mj-ea"/>
              </a:rPr>
              <a:t>）</a:t>
            </a:r>
          </a:p>
        </p:txBody>
      </p:sp>
      <p:sp>
        <p:nvSpPr>
          <p:cNvPr id="182276" name="Rectangle 4">
            <a:extLst>
              <a:ext uri="{FF2B5EF4-FFF2-40B4-BE49-F238E27FC236}">
                <a16:creationId xmlns:a16="http://schemas.microsoft.com/office/drawing/2014/main" id="{737599C2-0E73-46AF-833D-DEF0E17E7B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160464"/>
            <a:ext cx="7422969" cy="4766808"/>
          </a:xfrm>
        </p:spPr>
        <p:txBody>
          <a:bodyPr/>
          <a:lstStyle/>
          <a:p>
            <a:pPr marL="1079500" indent="-1079500"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定义：连接多个功能部件的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一组公共信号线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。各功能部件之间通过总线传输信息。      </a:t>
            </a:r>
          </a:p>
          <a:p>
            <a:pPr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系统总线分为</a:t>
            </a:r>
          </a:p>
          <a:p>
            <a:pPr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地址总线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AB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Address Bus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   </a:t>
            </a:r>
          </a:p>
          <a:p>
            <a:pPr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数据总线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DB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Data Bus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控制总线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CB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Control Bus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 eaLnBrk="1" hangingPunct="1">
              <a:lnSpc>
                <a:spcPct val="124000"/>
              </a:lnSpc>
              <a:spcAft>
                <a:spcPts val="1800"/>
              </a:spcAft>
              <a:buFontTx/>
              <a:buNone/>
              <a:defRPr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典型的三总线结构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0ED71B-B5A2-4BA8-A345-6E2108AD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2EDACD05-F802-4984-A014-6A414DB8D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系统总线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6D2A3913-2EEE-4270-AF96-CB55D7665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261836"/>
            <a:ext cx="7457894" cy="449806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500"/>
              </a:spcAft>
            </a:pPr>
            <a:r>
              <a:rPr kumimoji="1" lang="zh-CN" altLang="en-US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地址总线</a:t>
            </a:r>
            <a:r>
              <a:rPr kumimoji="1" lang="en-US" altLang="zh-CN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AB</a:t>
            </a:r>
            <a:r>
              <a:rPr kumimoji="1"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: </a:t>
            </a:r>
            <a:r>
              <a:rPr kumimoji="1" lang="zh-CN" altLang="en-US" dirty="0">
                <a:latin typeface="+mn-ea"/>
                <a:cs typeface="楷体_GB2312"/>
              </a:rPr>
              <a:t>单向</a:t>
            </a:r>
            <a:r>
              <a:rPr kumimoji="1" lang="en-US" altLang="zh-CN" dirty="0">
                <a:latin typeface="+mn-ea"/>
                <a:cs typeface="楷体_GB2312"/>
              </a:rPr>
              <a:t>, CPU</a:t>
            </a:r>
            <a:r>
              <a:rPr kumimoji="1" lang="zh-CN" altLang="en-US" dirty="0">
                <a:latin typeface="+mn-ea"/>
                <a:cs typeface="楷体_GB2312"/>
              </a:rPr>
              <a:t>输出的地址信号；</a:t>
            </a: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</a:pPr>
            <a:r>
              <a:rPr lang="zh-CN" altLang="en-US" dirty="0">
                <a:latin typeface="+mn-ea"/>
              </a:rPr>
              <a:t>输出将要访问的内存单元或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端口的地址。</a:t>
            </a: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</a:pPr>
            <a:r>
              <a:rPr lang="zh-CN" altLang="en-US" dirty="0">
                <a:latin typeface="+mn-ea"/>
              </a:rPr>
              <a:t>地址线的“位（</a:t>
            </a:r>
            <a:r>
              <a:rPr lang="en-US" altLang="zh-CN" dirty="0">
                <a:latin typeface="+mn-ea"/>
              </a:rPr>
              <a:t>Bit</a:t>
            </a:r>
            <a:r>
              <a:rPr lang="zh-CN" altLang="en-US" dirty="0">
                <a:latin typeface="+mn-ea"/>
              </a:rPr>
              <a:t>）”多少决定了系统直接寻址存储器的范围。</a:t>
            </a:r>
            <a:endParaRPr lang="en-US" altLang="zh-CN" dirty="0">
              <a:latin typeface="+mn-ea"/>
            </a:endParaRP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</a:pP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例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, Intel 8086 CPU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共有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20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条地址线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, 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分别用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A19~A0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表示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, 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其中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A0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为最低位。</a:t>
            </a: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  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20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位地址线可以确定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2</a:t>
            </a:r>
            <a:r>
              <a:rPr kumimoji="1" lang="en-US" altLang="zh-CN" baseline="30000" dirty="0">
                <a:solidFill>
                  <a:schemeClr val="accent2"/>
                </a:solidFill>
                <a:latin typeface="+mn-ea"/>
                <a:cs typeface="楷体_GB2312"/>
              </a:rPr>
              <a:t>20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=1024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  <a:sym typeface="Symbol" panose="05050102010706020507" pitchFamily="18" charset="2"/>
              </a:rPr>
              <a:t>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1024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个不同的地址（称为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1MB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内存单元）。</a:t>
            </a: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  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20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位地址用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16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进制数表示其范围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: 00000H~FFFFFH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。</a:t>
            </a:r>
            <a:endParaRPr kumimoji="1" lang="en-US" altLang="zh-CN" dirty="0">
              <a:solidFill>
                <a:schemeClr val="accent2"/>
              </a:solidFill>
              <a:latin typeface="+mn-ea"/>
              <a:cs typeface="楷体_GB2312"/>
            </a:endParaRP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endParaRPr kumimoji="1" lang="en-US" altLang="zh-CN" dirty="0">
              <a:solidFill>
                <a:schemeClr val="accent2"/>
              </a:solidFill>
              <a:latin typeface="+mn-ea"/>
              <a:cs typeface="楷体_GB2312"/>
            </a:endParaRP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例，假设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4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位地址总线，有几个地址？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4b’0000 – 4b1111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，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2</a:t>
            </a:r>
            <a:r>
              <a:rPr kumimoji="1" lang="en-US" altLang="zh-CN" baseline="30000" dirty="0">
                <a:solidFill>
                  <a:schemeClr val="accent2"/>
                </a:solidFill>
                <a:latin typeface="+mn-ea"/>
                <a:cs typeface="楷体_GB2312"/>
              </a:rPr>
              <a:t>4</a:t>
            </a:r>
            <a:r>
              <a:rPr kumimoji="1" lang="en-US" altLang="zh-CN" dirty="0">
                <a:solidFill>
                  <a:schemeClr val="accent2"/>
                </a:solidFill>
                <a:latin typeface="+mn-ea"/>
                <a:cs typeface="楷体_GB2312"/>
              </a:rPr>
              <a:t>=16</a:t>
            </a:r>
            <a:r>
              <a:rPr kumimoji="1" lang="zh-CN" altLang="en-US" dirty="0">
                <a:solidFill>
                  <a:schemeClr val="accent2"/>
                </a:solidFill>
                <a:latin typeface="+mn-ea"/>
                <a:cs typeface="楷体_GB2312"/>
              </a:rPr>
              <a:t>。</a:t>
            </a:r>
            <a:endParaRPr kumimoji="1" lang="en-US" altLang="zh-CN" dirty="0">
              <a:solidFill>
                <a:schemeClr val="accent2"/>
              </a:solidFill>
              <a:latin typeface="+mn-ea"/>
              <a:cs typeface="楷体_GB2312"/>
            </a:endParaRPr>
          </a:p>
          <a:p>
            <a:pPr lvl="1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endParaRPr kumimoji="1" lang="zh-CN" altLang="en-US" dirty="0">
              <a:solidFill>
                <a:schemeClr val="accent2"/>
              </a:solidFill>
              <a:latin typeface="+mn-ea"/>
              <a:cs typeface="楷体_GB2312"/>
            </a:endParaRPr>
          </a:p>
          <a:p>
            <a:pPr eaLnBrk="1" hangingPunct="1">
              <a:spcBef>
                <a:spcPct val="0"/>
              </a:spcBef>
              <a:spcAft>
                <a:spcPts val="1500"/>
              </a:spcAft>
            </a:pPr>
            <a:endParaRPr lang="en-US" altLang="zh-CN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7625B8-B59E-4FDE-9404-E0FE27C9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702C1EDF-D0AD-4841-9034-9EFDDC768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系统总线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0462AD1-05C3-489B-943A-F65F87374C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9689" y="1224642"/>
            <a:ext cx="7587071" cy="4997136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数据总线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DB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: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kumimoji="1" lang="zh-CN" altLang="en-US" dirty="0">
                <a:latin typeface="+mn-ea"/>
                <a:cs typeface="楷体_GB2312"/>
              </a:rPr>
              <a:t>双向</a:t>
            </a:r>
            <a:r>
              <a:rPr kumimoji="1" lang="en-US" altLang="zh-CN" dirty="0">
                <a:latin typeface="+mn-ea"/>
                <a:cs typeface="楷体_GB2312"/>
              </a:rPr>
              <a:t>,</a:t>
            </a:r>
            <a:r>
              <a:rPr kumimoji="1" lang="zh-CN" altLang="en-US" dirty="0">
                <a:latin typeface="+mn-ea"/>
                <a:cs typeface="楷体_GB2312"/>
              </a:rPr>
              <a:t> 数据在</a:t>
            </a:r>
            <a:r>
              <a:rPr kumimoji="1" lang="en-US" altLang="zh-CN" dirty="0">
                <a:latin typeface="+mn-ea"/>
                <a:cs typeface="楷体_GB2312"/>
              </a:rPr>
              <a:t>CPU</a:t>
            </a:r>
            <a:r>
              <a:rPr kumimoji="1" lang="zh-CN" altLang="en-US" dirty="0">
                <a:latin typeface="+mn-ea"/>
                <a:cs typeface="楷体_GB2312"/>
              </a:rPr>
              <a:t>与存储器</a:t>
            </a:r>
            <a:r>
              <a:rPr kumimoji="1" lang="en-US" altLang="zh-CN" dirty="0">
                <a:latin typeface="+mn-ea"/>
                <a:cs typeface="楷体_GB2312"/>
              </a:rPr>
              <a:t>(</a:t>
            </a:r>
            <a:r>
              <a:rPr kumimoji="1" lang="zh-CN" altLang="en-US" dirty="0">
                <a:latin typeface="+mn-ea"/>
                <a:cs typeface="楷体_GB2312"/>
              </a:rPr>
              <a:t>或</a:t>
            </a:r>
            <a:r>
              <a:rPr kumimoji="1" lang="en-US" altLang="zh-CN" dirty="0">
                <a:latin typeface="+mn-ea"/>
                <a:cs typeface="楷体_GB2312"/>
              </a:rPr>
              <a:t>I/O</a:t>
            </a:r>
            <a:r>
              <a:rPr kumimoji="1" lang="zh-CN" altLang="en-US" dirty="0">
                <a:latin typeface="+mn-ea"/>
                <a:cs typeface="楷体_GB2312"/>
              </a:rPr>
              <a:t>接口</a:t>
            </a:r>
            <a:r>
              <a:rPr kumimoji="1" lang="en-US" altLang="zh-CN" dirty="0">
                <a:latin typeface="+mn-ea"/>
                <a:cs typeface="楷体_GB2312"/>
              </a:rPr>
              <a:t>)</a:t>
            </a:r>
            <a:r>
              <a:rPr kumimoji="1" lang="zh-CN" altLang="en-US" dirty="0">
                <a:latin typeface="+mn-ea"/>
                <a:cs typeface="楷体_GB2312"/>
              </a:rPr>
              <a:t>间传送 </a:t>
            </a:r>
            <a:r>
              <a:rPr kumimoji="1" lang="en-US" altLang="zh-CN" dirty="0">
                <a:latin typeface="+mn-ea"/>
                <a:cs typeface="楷体_GB2312"/>
              </a:rPr>
              <a:t>;</a:t>
            </a:r>
            <a:endParaRPr kumimoji="1" lang="zh-CN" altLang="en-US" dirty="0">
              <a:latin typeface="+mn-ea"/>
              <a:cs typeface="楷体_GB2312"/>
            </a:endParaRP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读操作时，外部数据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写操作时，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数据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</a:rPr>
              <a:t>数据线的多少决定了一次能够传送数据的位数</a:t>
            </a:r>
            <a:r>
              <a:rPr lang="en-US" altLang="zh-CN" dirty="0">
                <a:latin typeface="+mn-ea"/>
              </a:rPr>
              <a:t>(8, 16, 32, 64);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</a:rPr>
              <a:t>串行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并行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AB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（地址总线）</a:t>
            </a:r>
            <a:r>
              <a:rPr lang="zh-CN" altLang="en-US" dirty="0">
                <a:latin typeface="+mn-ea"/>
              </a:rPr>
              <a:t>上不同的地址确定读写的存储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接口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单元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经由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DB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（数据总线）</a:t>
            </a:r>
            <a:r>
              <a:rPr lang="zh-CN" altLang="en-US" dirty="0">
                <a:latin typeface="+mn-ea"/>
              </a:rPr>
              <a:t>与存储器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接口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进行数据传输。</a:t>
            </a:r>
          </a:p>
        </p:txBody>
      </p:sp>
      <p:sp>
        <p:nvSpPr>
          <p:cNvPr id="246788" name="Line 4">
            <a:extLst>
              <a:ext uri="{FF2B5EF4-FFF2-40B4-BE49-F238E27FC236}">
                <a16:creationId xmlns:a16="http://schemas.microsoft.com/office/drawing/2014/main" id="{5B440C7C-AD9D-4C00-B6F1-A48C1C3F7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224" y="3439432"/>
            <a:ext cx="1498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71A986DD-6DBB-41B0-A299-98D6E50C6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437" y="2948895"/>
            <a:ext cx="1882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accent2"/>
                </a:solidFill>
              </a:rPr>
              <a:t>数据总线</a:t>
            </a:r>
          </a:p>
        </p:txBody>
      </p:sp>
      <p:sp>
        <p:nvSpPr>
          <p:cNvPr id="246790" name="Line 6">
            <a:extLst>
              <a:ext uri="{FF2B5EF4-FFF2-40B4-BE49-F238E27FC236}">
                <a16:creationId xmlns:a16="http://schemas.microsoft.com/office/drawing/2014/main" id="{21167203-8B5F-41A7-869F-D8BC571D5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224" y="2856820"/>
            <a:ext cx="149860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791" name="Rectangle 7">
            <a:extLst>
              <a:ext uri="{FF2B5EF4-FFF2-40B4-BE49-F238E27FC236}">
                <a16:creationId xmlns:a16="http://schemas.microsoft.com/office/drawing/2014/main" id="{590C97D0-EE84-4984-9253-D13D0D6A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549" y="2361520"/>
            <a:ext cx="181133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accent2"/>
                </a:solidFill>
              </a:rPr>
              <a:t>数据总线</a:t>
            </a:r>
          </a:p>
        </p:txBody>
      </p:sp>
      <p:sp>
        <p:nvSpPr>
          <p:cNvPr id="246792" name="Rectangle 8">
            <a:extLst>
              <a:ext uri="{FF2B5EF4-FFF2-40B4-BE49-F238E27FC236}">
                <a16:creationId xmlns:a16="http://schemas.microsoft.com/office/drawing/2014/main" id="{FE2E7C69-CAF7-444D-BF4F-88EBE28D1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1862" y="3102882"/>
            <a:ext cx="1262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chemeClr val="accent2"/>
                </a:solidFill>
              </a:rPr>
              <a:t>CPU;</a:t>
            </a:r>
            <a:r>
              <a:rPr lang="en-US" altLang="zh-CN" sz="2800" dirty="0"/>
              <a:t> </a:t>
            </a:r>
          </a:p>
        </p:txBody>
      </p:sp>
      <p:sp>
        <p:nvSpPr>
          <p:cNvPr id="246793" name="Rectangle 9">
            <a:extLst>
              <a:ext uri="{FF2B5EF4-FFF2-40B4-BE49-F238E27FC236}">
                <a16:creationId xmlns:a16="http://schemas.microsoft.com/office/drawing/2014/main" id="{638AE06C-A127-40F2-9CCE-8F94FAF2B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874" y="2513920"/>
            <a:ext cx="10255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accent2"/>
                </a:solidFill>
              </a:rPr>
              <a:t>外部</a:t>
            </a:r>
            <a:r>
              <a:rPr lang="en-US" altLang="zh-CN" sz="2800" b="1" dirty="0">
                <a:solidFill>
                  <a:schemeClr val="accent2"/>
                </a:solidFill>
              </a:rPr>
              <a:t>;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D6F8A6-EAA2-4CE2-B012-7CC821D3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4C8009B9-FBD2-408D-92ED-41DA43374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系统总线</a:t>
            </a:r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D1BDE79A-2533-487B-A5F0-B0766B5E10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7854" y="1310368"/>
            <a:ext cx="7543801" cy="3714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控制总线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  <a:hlinkClick r:id="rId2" action="ppaction://hlinksldjump"/>
              </a:rPr>
              <a:t>CB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: 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  <a:cs typeface="楷体_GB2312"/>
              </a:rPr>
              <a:t>双向</a:t>
            </a:r>
            <a:r>
              <a:rPr lang="en-US" altLang="zh-CN" dirty="0">
                <a:latin typeface="+mn-ea"/>
                <a:cs typeface="楷体_GB2312"/>
              </a:rPr>
              <a:t>,</a:t>
            </a:r>
            <a:r>
              <a:rPr lang="zh-CN" altLang="en-US" dirty="0">
                <a:latin typeface="+mn-ea"/>
                <a:cs typeface="楷体_GB2312"/>
              </a:rPr>
              <a:t>  </a:t>
            </a:r>
            <a:r>
              <a:rPr kumimoji="1" lang="en-US" altLang="zh-CN" dirty="0">
                <a:latin typeface="+mn-ea"/>
                <a:cs typeface="楷体_GB2312"/>
              </a:rPr>
              <a:t>CPU</a:t>
            </a:r>
            <a:r>
              <a:rPr kumimoji="1" lang="zh-CN" altLang="en-US" dirty="0">
                <a:latin typeface="+mn-ea"/>
                <a:cs typeface="楷体_GB2312"/>
              </a:rPr>
              <a:t>对存储器、</a:t>
            </a:r>
            <a:r>
              <a:rPr kumimoji="1" lang="en-US" altLang="zh-CN" dirty="0">
                <a:latin typeface="+mn-ea"/>
                <a:cs typeface="楷体_GB2312"/>
              </a:rPr>
              <a:t>I/O</a:t>
            </a:r>
            <a:r>
              <a:rPr kumimoji="1" lang="zh-CN" altLang="en-US" dirty="0">
                <a:latin typeface="+mn-ea"/>
                <a:cs typeface="楷体_GB2312"/>
              </a:rPr>
              <a:t>接口进行控制和联络。</a:t>
            </a:r>
            <a:endParaRPr lang="zh-CN" altLang="en-US" dirty="0">
              <a:latin typeface="+mn-ea"/>
              <a:cs typeface="楷体_GB2312"/>
            </a:endParaRP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9900CC"/>
                </a:solidFill>
                <a:latin typeface="+mn-ea"/>
              </a:rPr>
              <a:t>输出控制信号</a:t>
            </a:r>
            <a:r>
              <a:rPr lang="en-US" altLang="zh-CN" dirty="0">
                <a:solidFill>
                  <a:srgbClr val="9900CC"/>
                </a:solidFill>
                <a:latin typeface="+mn-ea"/>
              </a:rPr>
              <a:t>: 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发给存储器或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接口的控制信号。如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微处理器的读信号</a:t>
            </a:r>
            <a:r>
              <a:rPr lang="en-US" altLang="zh-CN" dirty="0">
                <a:latin typeface="+mn-ea"/>
              </a:rPr>
              <a:t>RD,  </a:t>
            </a:r>
            <a:r>
              <a:rPr lang="zh-CN" altLang="en-US" dirty="0">
                <a:latin typeface="+mn-ea"/>
              </a:rPr>
              <a:t>写信号</a:t>
            </a:r>
            <a:r>
              <a:rPr lang="en-US" altLang="zh-CN" dirty="0">
                <a:latin typeface="+mn-ea"/>
              </a:rPr>
              <a:t>WR</a:t>
            </a:r>
            <a:r>
              <a:rPr lang="zh-CN" altLang="en-US" dirty="0">
                <a:latin typeface="+mn-ea"/>
              </a:rPr>
              <a:t>等。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9900CC"/>
                </a:solidFill>
                <a:latin typeface="+mn-ea"/>
              </a:rPr>
              <a:t>输入控制信号</a:t>
            </a:r>
            <a:r>
              <a:rPr lang="en-US" altLang="zh-CN" dirty="0">
                <a:solidFill>
                  <a:srgbClr val="9900CC"/>
                </a:solidFill>
                <a:latin typeface="+mn-ea"/>
              </a:rPr>
              <a:t>: 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通过接口接受的外设发来的信号。如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外部中断请求信号</a:t>
            </a:r>
            <a:r>
              <a:rPr lang="en-US" altLang="zh-CN" dirty="0">
                <a:latin typeface="+mn-ea"/>
              </a:rPr>
              <a:t>INTR</a:t>
            </a:r>
            <a:r>
              <a:rPr lang="zh-CN" altLang="en-US" dirty="0">
                <a:latin typeface="+mn-ea"/>
              </a:rPr>
              <a:t>、非屏蔽中断请求输入信号</a:t>
            </a:r>
            <a:r>
              <a:rPr lang="en-US" altLang="zh-CN" dirty="0">
                <a:latin typeface="+mn-ea"/>
              </a:rPr>
              <a:t>NMI</a:t>
            </a:r>
            <a:r>
              <a:rPr lang="zh-CN" altLang="en-US" dirty="0">
                <a:latin typeface="+mn-ea"/>
              </a:rPr>
              <a:t>等。 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</a:rPr>
              <a:t>控制信号间相互独立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表示方法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采用能表明含义的缩写英文字母符号。按照惯例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若符号上有一横线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, 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则表示该信号为低电平有效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, 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否则为高电平有效</a:t>
            </a:r>
            <a:r>
              <a:rPr lang="zh-CN" altLang="en-US" dirty="0">
                <a:latin typeface="+mn-ea"/>
              </a:rPr>
              <a:t>。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63F309-2466-4DCF-A3A0-55991875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B9DA8A32-7060-4548-B39E-D6666E540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系统总线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53758A08-9916-47CD-B7D6-56E3048FA0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743" y="1130300"/>
            <a:ext cx="7485017" cy="4221163"/>
          </a:xfrm>
        </p:spPr>
        <p:txBody>
          <a:bodyPr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注意：</a:t>
            </a: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  在连接系统总线的设备中，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某时刻只能有一个发送者向总线发送信号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；但可以有多个设备从总线上同时获取信号。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D3F9D2-8CBA-419F-A220-29290D1F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>
            <a:extLst>
              <a:ext uri="{FF2B5EF4-FFF2-40B4-BE49-F238E27FC236}">
                <a16:creationId xmlns:a16="http://schemas.microsoft.com/office/drawing/2014/main" id="{C61DC7A0-DA97-46D0-9DE8-904E09A3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039" y="3954690"/>
            <a:ext cx="2963510" cy="224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标题 1">
            <a:extLst>
              <a:ext uri="{FF2B5EF4-FFF2-40B4-BE49-F238E27FC236}">
                <a16:creationId xmlns:a16="http://schemas.microsoft.com/office/drawing/2014/main" id="{66130E27-061D-407D-AB85-A0BAD65F3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微处理器  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E751B0C2-6C55-41DC-9778-40344B18D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1344160"/>
            <a:ext cx="8025493" cy="4325936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简称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MP(Micro Processor)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，也称</a:t>
            </a:r>
            <a:r>
              <a:rPr lang="en-US" altLang="zh-CN" sz="3200" dirty="0" err="1">
                <a:solidFill>
                  <a:srgbClr val="FF0000"/>
                </a:solidFill>
                <a:latin typeface="+mn-ea"/>
                <a:cs typeface="楷体_GB2312"/>
              </a:rPr>
              <a:t>μP</a:t>
            </a:r>
            <a:r>
              <a:rPr lang="zh-CN" altLang="en-US" dirty="0">
                <a:latin typeface="+mn-ea"/>
                <a:cs typeface="楷体_GB2312"/>
              </a:rPr>
              <a:t>，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是微型机的核心部件。通常称为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中央处理单元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CPU </a:t>
            </a:r>
            <a:r>
              <a:rPr lang="en-US" altLang="zh-CN" dirty="0">
                <a:latin typeface="+mn-ea"/>
                <a:cs typeface="楷体_GB231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C</a:t>
            </a:r>
            <a:r>
              <a:rPr lang="en-US" altLang="zh-CN" dirty="0">
                <a:latin typeface="+mn-ea"/>
                <a:cs typeface="楷体_GB2312"/>
              </a:rPr>
              <a:t>entral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P</a:t>
            </a:r>
            <a:r>
              <a:rPr lang="en-US" altLang="zh-CN" dirty="0">
                <a:latin typeface="+mn-ea"/>
                <a:cs typeface="楷体_GB2312"/>
              </a:rPr>
              <a:t>rocessing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U</a:t>
            </a:r>
            <a:r>
              <a:rPr lang="en-US" altLang="zh-CN" dirty="0">
                <a:latin typeface="+mn-ea"/>
                <a:cs typeface="楷体_GB2312"/>
              </a:rPr>
              <a:t>nit)</a:t>
            </a:r>
            <a:r>
              <a:rPr lang="zh-CN" altLang="en-US" dirty="0">
                <a:latin typeface="+mn-ea"/>
                <a:cs typeface="楷体_GB2312"/>
              </a:rPr>
              <a:t>，包括：</a:t>
            </a:r>
          </a:p>
          <a:p>
            <a:pPr marL="539750" lvl="2" indent="-269875" eaLnBrk="1" hangingPunct="1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rgbClr val="9900CC"/>
                </a:solidFill>
                <a:latin typeface="+mn-ea"/>
                <a:cs typeface="楷体_GB2312"/>
              </a:rPr>
              <a:t>运算器</a:t>
            </a:r>
            <a:r>
              <a:rPr lang="en-US" altLang="zh-CN" sz="3200" b="1" dirty="0">
                <a:solidFill>
                  <a:srgbClr val="9900CC"/>
                </a:solidFill>
                <a:latin typeface="+mn-ea"/>
                <a:cs typeface="楷体_GB2312"/>
              </a:rPr>
              <a:t>ALU 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cs typeface="楷体_GB2312"/>
              </a:rPr>
              <a:t>(Arithmetic Logic Unit)</a:t>
            </a:r>
          </a:p>
          <a:p>
            <a:pPr marL="539750" lvl="2" indent="-269875" eaLnBrk="1" hangingPunct="1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rgbClr val="9900CC"/>
                </a:solidFill>
                <a:latin typeface="+mn-ea"/>
                <a:cs typeface="楷体_GB2312"/>
              </a:rPr>
              <a:t>控制器</a:t>
            </a:r>
            <a:r>
              <a:rPr lang="en-US" altLang="zh-CN" sz="3200" b="1" dirty="0">
                <a:solidFill>
                  <a:srgbClr val="9900CC"/>
                </a:solidFill>
                <a:latin typeface="+mn-ea"/>
                <a:cs typeface="楷体_GB2312"/>
              </a:rPr>
              <a:t>CU 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cs typeface="楷体_GB2312"/>
              </a:rPr>
              <a:t>(Control Unit)</a:t>
            </a:r>
          </a:p>
          <a:p>
            <a:pPr marL="539750" lvl="2" indent="-269875" eaLnBrk="1" hangingPunct="1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rgbClr val="9900CC"/>
                </a:solidFill>
                <a:latin typeface="+mn-ea"/>
                <a:cs typeface="楷体_GB2312"/>
              </a:rPr>
              <a:t>寄存器阵列</a:t>
            </a:r>
            <a:r>
              <a:rPr lang="en-US" altLang="zh-CN" sz="3200" b="1" dirty="0">
                <a:solidFill>
                  <a:srgbClr val="9900CC"/>
                </a:solidFill>
                <a:latin typeface="+mn-ea"/>
                <a:cs typeface="楷体_GB2312"/>
              </a:rPr>
              <a:t>R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cs typeface="楷体_GB2312"/>
              </a:rPr>
              <a:t>(Registers)</a:t>
            </a:r>
          </a:p>
          <a:p>
            <a:pPr marL="539750" lvl="2" indent="-269875" eaLnBrk="1" hangingPunct="1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rgbClr val="9900CC"/>
                </a:solidFill>
                <a:latin typeface="+mn-ea"/>
                <a:cs typeface="楷体_GB2312"/>
              </a:rPr>
              <a:t>内部总线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cs typeface="楷体_GB2312"/>
              </a:rPr>
              <a:t>等电路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        </a:t>
            </a:r>
            <a:r>
              <a:rPr lang="en-US" altLang="zh-CN" dirty="0">
                <a:latin typeface="+mn-ea"/>
                <a:cs typeface="楷体_GB2312"/>
              </a:rPr>
              <a:t>-----</a:t>
            </a:r>
            <a:r>
              <a:rPr lang="zh-CN" altLang="en-US" dirty="0">
                <a:latin typeface="+mn-ea"/>
                <a:cs typeface="楷体_GB2312"/>
              </a:rPr>
              <a:t>集成在一片硅片上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3288F0-FCCA-4D92-A18F-D6A59FEF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1" descr="http://files.jb51.net/file_images/article/201301/2013114110143265.jpg?201301411216">
            <a:extLst>
              <a:ext uri="{FF2B5EF4-FFF2-40B4-BE49-F238E27FC236}">
                <a16:creationId xmlns:a16="http://schemas.microsoft.com/office/drawing/2014/main" id="{33834C15-56E1-4BD0-AEB7-22F76D2A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91" y="2497189"/>
            <a:ext cx="3141663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标题 1">
            <a:extLst>
              <a:ext uri="{FF2B5EF4-FFF2-40B4-BE49-F238E27FC236}">
                <a16:creationId xmlns:a16="http://schemas.microsoft.com/office/drawing/2014/main" id="{D9D39BC7-3062-46D6-B83D-2C14572E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微型计算机的基本构成 </a:t>
            </a:r>
          </a:p>
        </p:txBody>
      </p:sp>
      <p:pic>
        <p:nvPicPr>
          <p:cNvPr id="182275" name="Picture 3">
            <a:extLst>
              <a:ext uri="{FF2B5EF4-FFF2-40B4-BE49-F238E27FC236}">
                <a16:creationId xmlns:a16="http://schemas.microsoft.com/office/drawing/2014/main" id="{91E5BE1F-A2E4-41A5-84A5-BE1E3219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10" y="1211771"/>
            <a:ext cx="110430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3" descr="https://timgsa.baidu.com/timg?image&amp;quality=80&amp;size=b9999_10000&amp;sec=1487531887293&amp;di=bb3552722958d68f31313ff7ac9cdd1a&amp;imgtype=0&amp;src=http%3A%2F%2Fwap.yesky.com%2FuploadImages%2F2013%2F226%2FAIPHEQ0VBJT7_20130814_102645.gif">
            <a:extLst>
              <a:ext uri="{FF2B5EF4-FFF2-40B4-BE49-F238E27FC236}">
                <a16:creationId xmlns:a16="http://schemas.microsoft.com/office/drawing/2014/main" id="{AD7C8A27-3CE3-47EB-9238-11E9F129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38" y="5055428"/>
            <a:ext cx="1783292" cy="127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35" name="Rectangle 3">
            <a:extLst>
              <a:ext uri="{FF2B5EF4-FFF2-40B4-BE49-F238E27FC236}">
                <a16:creationId xmlns:a16="http://schemas.microsoft.com/office/drawing/2014/main" id="{89DE6E0F-DC39-45FF-9059-F994834C4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3112" y="1359958"/>
            <a:ext cx="8053388" cy="3897842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、存储器 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cs typeface="楷体_GB2312"/>
              </a:rPr>
              <a:t>      分为</a:t>
            </a:r>
            <a:r>
              <a:rPr lang="zh-CN" altLang="en-US" sz="1600" dirty="0">
                <a:solidFill>
                  <a:srgbClr val="CC3300"/>
                </a:solidFill>
                <a:latin typeface="+mn-ea"/>
                <a:cs typeface="楷体_GB2312"/>
              </a:rPr>
              <a:t>程序存储器</a:t>
            </a:r>
            <a:r>
              <a:rPr lang="zh-CN" altLang="en-US" sz="1600" dirty="0">
                <a:latin typeface="+mn-ea"/>
                <a:cs typeface="楷体_GB2312"/>
              </a:rPr>
              <a:t>和</a:t>
            </a:r>
            <a:r>
              <a:rPr lang="zh-CN" altLang="en-US" sz="1600" dirty="0">
                <a:solidFill>
                  <a:srgbClr val="CC3300"/>
                </a:solidFill>
                <a:latin typeface="+mn-ea"/>
                <a:cs typeface="楷体_GB2312"/>
              </a:rPr>
              <a:t>数据存储器</a:t>
            </a:r>
            <a:r>
              <a:rPr lang="zh-CN" altLang="en-US" sz="1600" dirty="0">
                <a:latin typeface="+mn-ea"/>
                <a:cs typeface="楷体_GB2312"/>
              </a:rPr>
              <a:t>两类。</a:t>
            </a:r>
            <a:endParaRPr lang="en-US" altLang="zh-CN" sz="1600" dirty="0">
              <a:latin typeface="+mn-ea"/>
              <a:cs typeface="楷体_GB2312"/>
            </a:endParaRP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zh-CN" sz="1600" dirty="0">
                <a:latin typeface="+mn-ea"/>
                <a:cs typeface="楷体_GB2312"/>
              </a:rPr>
              <a:t>      </a:t>
            </a:r>
            <a:r>
              <a:rPr lang="zh-CN" altLang="en-US" sz="1600" dirty="0">
                <a:latin typeface="+mn-ea"/>
                <a:cs typeface="楷体_GB2312"/>
              </a:rPr>
              <a:t>片上寄存器（</a:t>
            </a:r>
            <a:r>
              <a:rPr lang="en-US" altLang="zh-CN" sz="1600" dirty="0">
                <a:latin typeface="+mn-ea"/>
                <a:cs typeface="楷体_GB2312"/>
              </a:rPr>
              <a:t>RAM</a:t>
            </a:r>
            <a:r>
              <a:rPr lang="zh-CN" altLang="en-US" sz="1600" dirty="0">
                <a:latin typeface="+mn-ea"/>
                <a:cs typeface="楷体_GB2312"/>
              </a:rPr>
              <a:t>、</a:t>
            </a:r>
            <a:r>
              <a:rPr lang="en-US" altLang="zh-CN" sz="1600" dirty="0">
                <a:latin typeface="+mn-ea"/>
                <a:cs typeface="楷体_GB2312"/>
              </a:rPr>
              <a:t>ROM</a:t>
            </a:r>
            <a:r>
              <a:rPr lang="zh-CN" altLang="en-US" sz="1600" dirty="0">
                <a:latin typeface="+mn-ea"/>
                <a:cs typeface="楷体_GB2312"/>
              </a:rPr>
              <a:t>），内存，硬盘</a:t>
            </a:r>
            <a:endParaRPr lang="en-US" altLang="zh-CN" sz="1600" dirty="0">
              <a:latin typeface="+mn-ea"/>
              <a:cs typeface="楷体_GB2312"/>
            </a:endParaRP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zh-CN" sz="1600" dirty="0">
                <a:latin typeface="+mn-ea"/>
                <a:cs typeface="楷体_GB2312"/>
              </a:rPr>
              <a:t>      </a:t>
            </a:r>
            <a:r>
              <a:rPr lang="zh-CN" altLang="en-US" sz="1600" dirty="0">
                <a:latin typeface="+mn-ea"/>
                <a:cs typeface="楷体_GB2312"/>
              </a:rPr>
              <a:t>根据速度</a:t>
            </a:r>
            <a:r>
              <a:rPr lang="en-US" altLang="zh-CN" sz="1600" dirty="0">
                <a:latin typeface="+mn-ea"/>
                <a:cs typeface="楷体_GB2312"/>
              </a:rPr>
              <a:t>-</a:t>
            </a:r>
            <a:r>
              <a:rPr lang="zh-CN" altLang="en-US" sz="1600" dirty="0">
                <a:latin typeface="+mn-ea"/>
                <a:cs typeface="楷体_GB2312"/>
              </a:rPr>
              <a:t>容量之间的折中，分成多个层次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I/O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接口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楷体_GB2312"/>
              </a:rPr>
              <a:t>主要用于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楷体_GB2312"/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楷体_GB2312"/>
              </a:rPr>
              <a:t>和外部设备之间交换数据。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sz="1600" dirty="0">
                <a:latin typeface="+mn-ea"/>
                <a:cs typeface="楷体_GB2312"/>
              </a:rPr>
              <a:t>   并行口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sz="1600" dirty="0">
                <a:latin typeface="+mn-ea"/>
                <a:cs typeface="楷体_GB2312"/>
              </a:rPr>
              <a:t>   串行口</a:t>
            </a:r>
          </a:p>
          <a:p>
            <a:pPr marL="0" indent="0"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sz="1600" dirty="0">
                <a:latin typeface="+mn-ea"/>
                <a:cs typeface="楷体_GB2312"/>
              </a:rPr>
              <a:t>   </a:t>
            </a:r>
            <a:r>
              <a:rPr lang="en-US" altLang="zh-CN" sz="1600" dirty="0">
                <a:latin typeface="+mn-ea"/>
                <a:cs typeface="楷体_GB2312"/>
              </a:rPr>
              <a:t>USB</a:t>
            </a:r>
            <a:r>
              <a:rPr lang="zh-CN" altLang="en-US" sz="1600" dirty="0">
                <a:latin typeface="+mn-ea"/>
                <a:cs typeface="楷体_GB2312"/>
              </a:rPr>
              <a:t>口等</a:t>
            </a:r>
          </a:p>
        </p:txBody>
      </p:sp>
      <p:pic>
        <p:nvPicPr>
          <p:cNvPr id="182288" name="Picture 16">
            <a:extLst>
              <a:ext uri="{FF2B5EF4-FFF2-40B4-BE49-F238E27FC236}">
                <a16:creationId xmlns:a16="http://schemas.microsoft.com/office/drawing/2014/main" id="{7A282E16-0FBD-4DB7-9BD6-8D63DD2B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088" y="1239703"/>
            <a:ext cx="1254732" cy="110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23AB2C-5BCC-4CBE-BCA6-099F2AAEF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660" y="429734"/>
            <a:ext cx="1471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</a:rPr>
              <a:t>1Mbit</a:t>
            </a:r>
            <a:r>
              <a:rPr lang="zh-CN" altLang="en-US" sz="2000" b="1" dirty="0">
                <a:solidFill>
                  <a:srgbClr val="FF0000"/>
                </a:solidFill>
              </a:rPr>
              <a:t>并行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</a:rPr>
              <a:t>EEPROM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6B8CDE-9E94-411A-AEBE-654DA8E5B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334" y="1144461"/>
            <a:ext cx="1471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</a:rPr>
              <a:t>2k bit</a:t>
            </a:r>
            <a:r>
              <a:rPr lang="zh-CN" altLang="en-US" sz="2000" b="1" dirty="0">
                <a:solidFill>
                  <a:srgbClr val="FF0000"/>
                </a:solidFill>
              </a:rPr>
              <a:t>串行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</a:rPr>
              <a:t>EEPROM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F7E03D-21A1-4482-ABFC-E779B9645186}"/>
              </a:ext>
            </a:extLst>
          </p:cNvPr>
          <p:cNvSpPr/>
          <p:nvPr/>
        </p:nvSpPr>
        <p:spPr>
          <a:xfrm>
            <a:off x="7933267" y="4521200"/>
            <a:ext cx="815445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17DBC-215D-490C-8C8F-AA20CCCA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75BD535C-5B34-45F9-81D8-DF0C83C75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关于微机需要区别的概念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id="{084A2D3E-F348-47D0-9FDE-8E853FF397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6553" y="1327151"/>
            <a:ext cx="7580207" cy="4756150"/>
          </a:xfrm>
        </p:spPr>
        <p:txBody>
          <a:bodyPr/>
          <a:lstStyle/>
          <a:p>
            <a:pPr marL="0" indent="0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solidFill>
                  <a:srgbClr val="CC3300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CC33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CC3300"/>
                </a:solidFill>
                <a:latin typeface="+mn-ea"/>
              </a:rPr>
              <a:t>）微处理器即</a:t>
            </a:r>
            <a:r>
              <a:rPr lang="en-US" altLang="zh-CN" dirty="0">
                <a:solidFill>
                  <a:srgbClr val="CC3300"/>
                </a:solidFill>
                <a:latin typeface="+mn-ea"/>
              </a:rPr>
              <a:t>CPU</a:t>
            </a:r>
            <a:r>
              <a:rPr lang="en-US" altLang="zh-CN" dirty="0">
                <a:latin typeface="+mn-ea"/>
              </a:rPr>
              <a:t> —— </a:t>
            </a:r>
            <a:r>
              <a:rPr lang="zh-CN" altLang="en-US" dirty="0">
                <a:latin typeface="+mn-ea"/>
              </a:rPr>
              <a:t>计算机、电子系统的核心部件</a:t>
            </a:r>
          </a:p>
          <a:p>
            <a:pPr marL="630238" indent="-269875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latin typeface="+mn-ea"/>
              </a:rPr>
              <a:t>  将运算器、控制器集成在一片芯片上。功能：指令译码，读写数据；响应中断请求；控制。</a:t>
            </a:r>
            <a:r>
              <a:rPr lang="en-US" altLang="zh-CN" dirty="0">
                <a:latin typeface="+mn-ea"/>
              </a:rPr>
              <a:t>X86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ARM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PowerPC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MIPS</a:t>
            </a:r>
            <a:endParaRPr lang="zh-CN" altLang="en-US" dirty="0">
              <a:latin typeface="+mn-ea"/>
            </a:endParaRPr>
          </a:p>
          <a:p>
            <a:pPr marL="0" indent="0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solidFill>
                  <a:srgbClr val="CC3300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CC3300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CC3300"/>
                </a:solidFill>
                <a:latin typeface="+mn-ea"/>
              </a:rPr>
              <a:t>）微型计算机</a:t>
            </a:r>
          </a:p>
          <a:p>
            <a:pPr marL="0" indent="0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latin typeface="+mn-ea"/>
              </a:rPr>
              <a:t>    在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基础上配置存储器、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接口电路、系统总线。</a:t>
            </a:r>
          </a:p>
          <a:p>
            <a:pPr marL="0" indent="0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solidFill>
                  <a:srgbClr val="CC3300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CC3300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CC3300"/>
                </a:solidFill>
                <a:latin typeface="+mn-ea"/>
              </a:rPr>
              <a:t>）微型计算机系统</a:t>
            </a:r>
          </a:p>
          <a:p>
            <a:pPr marL="630238" indent="-630238" eaLnBrk="1" hangingPunct="1">
              <a:lnSpc>
                <a:spcPct val="125000"/>
              </a:lnSpc>
              <a:spcAft>
                <a:spcPts val="1200"/>
              </a:spcAft>
              <a:buFontTx/>
              <a:buNone/>
              <a:defRPr/>
            </a:pPr>
            <a:r>
              <a:rPr lang="zh-CN" altLang="en-US" dirty="0">
                <a:latin typeface="+mn-ea"/>
              </a:rPr>
              <a:t>      以微机为主体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配置系统软件和外设。软件部分包括系统软件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如操作系统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和应用软件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如字处理软件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184D26-04F2-4F7C-B5AF-2976A499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4B4B4534-629A-441C-BBE6-05B802792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关于微机需要区别的概念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07C-AFF9-4E18-AD11-F6135613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808" y="1328696"/>
            <a:ext cx="2832100" cy="441325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/>
          <a:p>
            <a:pPr marL="0" indent="0" eaLnBrk="1" hangingPunct="1">
              <a:buFontTx/>
              <a:buNone/>
              <a:defRPr/>
            </a:pPr>
            <a:r>
              <a:rPr kumimoji="1" lang="zh-CN" altLang="en-US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rPr>
              <a:t>微型计算机系统</a:t>
            </a:r>
          </a:p>
        </p:txBody>
      </p:sp>
      <p:grpSp>
        <p:nvGrpSpPr>
          <p:cNvPr id="187395" name="Group 3">
            <a:extLst>
              <a:ext uri="{FF2B5EF4-FFF2-40B4-BE49-F238E27FC236}">
                <a16:creationId xmlns:a16="http://schemas.microsoft.com/office/drawing/2014/main" id="{FE3EA65D-F9A4-4681-9649-F67CB7CCA86D}"/>
              </a:ext>
            </a:extLst>
          </p:cNvPr>
          <p:cNvGrpSpPr>
            <a:grpSpLocks/>
          </p:cNvGrpSpPr>
          <p:nvPr/>
        </p:nvGrpSpPr>
        <p:grpSpPr bwMode="auto">
          <a:xfrm>
            <a:off x="389997" y="1415430"/>
            <a:ext cx="8164512" cy="4784725"/>
            <a:chOff x="85" y="846"/>
            <a:chExt cx="5143" cy="3234"/>
          </a:xfrm>
        </p:grpSpPr>
        <p:sp>
          <p:nvSpPr>
            <p:cNvPr id="36872" name="Oval 4">
              <a:extLst>
                <a:ext uri="{FF2B5EF4-FFF2-40B4-BE49-F238E27FC236}">
                  <a16:creationId xmlns:a16="http://schemas.microsoft.com/office/drawing/2014/main" id="{D1FBC693-9191-4C58-9A0B-D9EC9ADF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4080" cy="264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A50021"/>
              </a:solidFill>
              <a:round/>
              <a:headEnd/>
              <a:tailEnd type="none" w="sm" len="sm"/>
            </a:ln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873" name="Oval 5">
              <a:extLst>
                <a:ext uri="{FF2B5EF4-FFF2-40B4-BE49-F238E27FC236}">
                  <a16:creationId xmlns:a16="http://schemas.microsoft.com/office/drawing/2014/main" id="{AE766E96-C914-46B9-93ED-15E2D8941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80"/>
              <a:ext cx="2832" cy="1776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rgbClr val="A50021"/>
              </a:solidFill>
              <a:round/>
              <a:headEnd/>
              <a:tailEnd type="none" w="sm" len="sm"/>
            </a:ln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36874" name="Oval 6">
              <a:extLst>
                <a:ext uri="{FF2B5EF4-FFF2-40B4-BE49-F238E27FC236}">
                  <a16:creationId xmlns:a16="http://schemas.microsoft.com/office/drawing/2014/main" id="{600927FB-A802-4A96-9B2D-6DE6CC3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1776" cy="816"/>
            </a:xfrm>
            <a:prstGeom prst="ellipse">
              <a:avLst/>
            </a:prstGeom>
            <a:solidFill>
              <a:srgbClr val="FFCC99"/>
            </a:solidFill>
            <a:ln w="12700">
              <a:solidFill>
                <a:srgbClr val="A50021"/>
              </a:solidFill>
              <a:round/>
              <a:headEnd/>
              <a:tailEnd type="none" w="sm" len="sm"/>
            </a:ln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875" name="Text Box 7">
              <a:extLst>
                <a:ext uri="{FF2B5EF4-FFF2-40B4-BE49-F238E27FC236}">
                  <a16:creationId xmlns:a16="http://schemas.microsoft.com/office/drawing/2014/main" id="{8D26D4A0-8849-4497-BAD8-8994CEF1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1968"/>
              <a:ext cx="1668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  运算器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   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控制器</a:t>
              </a:r>
            </a:p>
            <a:p>
              <a:pPr algn="l" eaLnBrk="1" hangingPunct="1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      寄存器阵列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        </a:t>
              </a:r>
            </a:p>
          </p:txBody>
        </p:sp>
        <p:sp>
          <p:nvSpPr>
            <p:cNvPr id="36876" name="Text Box 8">
              <a:extLst>
                <a:ext uri="{FF2B5EF4-FFF2-40B4-BE49-F238E27FC236}">
                  <a16:creationId xmlns:a16="http://schemas.microsoft.com/office/drawing/2014/main" id="{79F5DDFA-EE51-4D87-965B-F284AB3B2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2632"/>
              <a:ext cx="2736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ts val="12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               存储器     总线</a:t>
              </a:r>
            </a:p>
            <a:p>
              <a:pPr algn="l" eaLnBrk="1" hangingPunct="1">
                <a:lnSpc>
                  <a:spcPct val="70000"/>
                </a:lnSpc>
                <a:spcBef>
                  <a:spcPts val="12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           输入输出接口电路</a:t>
              </a:r>
            </a:p>
          </p:txBody>
        </p:sp>
        <p:sp>
          <p:nvSpPr>
            <p:cNvPr id="36877" name="Text Box 9">
              <a:extLst>
                <a:ext uri="{FF2B5EF4-FFF2-40B4-BE49-F238E27FC236}">
                  <a16:creationId xmlns:a16="http://schemas.microsoft.com/office/drawing/2014/main" id="{677ABD36-E665-4333-9EB3-6E4E273DF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408"/>
              <a:ext cx="259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外部设备            软件</a:t>
              </a:r>
            </a:p>
          </p:txBody>
        </p:sp>
        <p:sp>
          <p:nvSpPr>
            <p:cNvPr id="36878" name="Line 10">
              <a:extLst>
                <a:ext uri="{FF2B5EF4-FFF2-40B4-BE49-F238E27FC236}">
                  <a16:creationId xmlns:a16="http://schemas.microsoft.com/office/drawing/2014/main" id="{D2B36FF9-7E95-44E5-B598-1E2010FE8D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" y="1390"/>
              <a:ext cx="1296" cy="62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9" name="Text Box 11">
              <a:extLst>
                <a:ext uri="{FF2B5EF4-FFF2-40B4-BE49-F238E27FC236}">
                  <a16:creationId xmlns:a16="http://schemas.microsoft.com/office/drawing/2014/main" id="{79EC3CB3-D3CC-4F62-8908-A8D5D4571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4" y="1206"/>
              <a:ext cx="1144" cy="35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微处理器</a:t>
              </a:r>
            </a:p>
          </p:txBody>
        </p:sp>
        <p:sp>
          <p:nvSpPr>
            <p:cNvPr id="36880" name="Line 12">
              <a:extLst>
                <a:ext uri="{FF2B5EF4-FFF2-40B4-BE49-F238E27FC236}">
                  <a16:creationId xmlns:a16="http://schemas.microsoft.com/office/drawing/2014/main" id="{877439E1-1E18-48BE-8EA2-BC6E0ED56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4" y="1584"/>
              <a:ext cx="916" cy="795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1" name="Text Box 13">
              <a:extLst>
                <a:ext uri="{FF2B5EF4-FFF2-40B4-BE49-F238E27FC236}">
                  <a16:creationId xmlns:a16="http://schemas.microsoft.com/office/drawing/2014/main" id="{EB373920-6ADF-4876-8EFE-FA30F13EE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" y="1254"/>
              <a:ext cx="1358" cy="354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92D050"/>
              </a:solidFill>
              <a:miter lim="800000"/>
              <a:headEnd/>
              <a:tailEnd type="none" w="sm" len="sm"/>
            </a:ln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微型计算机</a:t>
              </a:r>
            </a:p>
          </p:txBody>
        </p:sp>
        <p:sp>
          <p:nvSpPr>
            <p:cNvPr id="187406" name="Line 14">
              <a:extLst>
                <a:ext uri="{FF2B5EF4-FFF2-40B4-BE49-F238E27FC236}">
                  <a16:creationId xmlns:a16="http://schemas.microsoft.com/office/drawing/2014/main" id="{8417737A-500C-454D-B0A2-08142FFB3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0" y="1126"/>
              <a:ext cx="0" cy="458"/>
            </a:xfrm>
            <a:prstGeom prst="line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6883" name="Text Box 15">
              <a:extLst>
                <a:ext uri="{FF2B5EF4-FFF2-40B4-BE49-F238E27FC236}">
                  <a16:creationId xmlns:a16="http://schemas.microsoft.com/office/drawing/2014/main" id="{14F80CD1-E767-4C18-A90F-FED79D85E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846"/>
              <a:ext cx="1958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en-US" sz="28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96650A-0AED-40BC-9947-DBD6B115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126EF9-BA27-4585-B8E9-3489DF11546B}"/>
              </a:ext>
            </a:extLst>
          </p:cNvPr>
          <p:cNvSpPr txBox="1"/>
          <p:nvPr/>
        </p:nvSpPr>
        <p:spPr>
          <a:xfrm>
            <a:off x="5862903" y="3906920"/>
            <a:ext cx="823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</a:rPr>
              <a:t>硬件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E43160F1-E548-4A85-A916-20FACAD65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新一代计算机：</a:t>
            </a:r>
          </a:p>
        </p:txBody>
      </p:sp>
      <p:sp>
        <p:nvSpPr>
          <p:cNvPr id="179208" name="Rectangle 8">
            <a:extLst>
              <a:ext uri="{FF2B5EF4-FFF2-40B4-BE49-F238E27FC236}">
                <a16:creationId xmlns:a16="http://schemas.microsoft.com/office/drawing/2014/main" id="{59D242FF-F78E-43FE-85FB-D2479D45D3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258888"/>
            <a:ext cx="7498079" cy="3639684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采用人工智能技术及新型软件，硬件采用新体系结构和超导集成电路，分为问题解决与推理机、知识数据库管理机、智能接口计算机等。具有以下特点：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上集成存储管理部件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采用指令和数据高速缓存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采用流水线结构以提高系统的并行性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采用大量的寄存器组成寄存器堆以提高处理速度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具有完善的协处理器接口，提高数据处理能力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在系统设计上引入兼容性，实现高、低档微机间的兼容。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ABC445-FFB5-4A60-AFF7-D7BEA06D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36709F40-745F-44DC-BF80-EA7E51BDC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+mj-ea"/>
              </a:rPr>
              <a:t>3. </a:t>
            </a:r>
            <a:r>
              <a:rPr lang="zh-CN" altLang="en-US" sz="4000" dirty="0">
                <a:latin typeface="+mj-ea"/>
              </a:rPr>
              <a:t>典型的微型处理器</a:t>
            </a:r>
          </a:p>
        </p:txBody>
      </p:sp>
      <p:sp>
        <p:nvSpPr>
          <p:cNvPr id="185348" name="Rectangle 4">
            <a:extLst>
              <a:ext uri="{FF2B5EF4-FFF2-40B4-BE49-F238E27FC236}">
                <a16:creationId xmlns:a16="http://schemas.microsoft.com/office/drawing/2014/main" id="{751AD85C-0B06-4F23-AA99-3688BD6E7A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3599" y="1120775"/>
            <a:ext cx="7503161" cy="521652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单片微型计算机（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单片机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）就是将计算机的核心部分：</a:t>
            </a:r>
          </a:p>
          <a:p>
            <a:pPr lvl="2" eaLnBrk="1" hangingPunct="1">
              <a:lnSpc>
                <a:spcPct val="113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中央处理器</a:t>
            </a:r>
            <a:r>
              <a:rPr lang="en-US" altLang="zh-CN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CPU</a:t>
            </a:r>
          </a:p>
          <a:p>
            <a:pPr lvl="2" eaLnBrk="1" hangingPunct="1">
              <a:lnSpc>
                <a:spcPct val="113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存储器</a:t>
            </a:r>
          </a:p>
          <a:p>
            <a:pPr lvl="2" eaLnBrk="1" hangingPunct="1">
              <a:lnSpc>
                <a:spcPct val="113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通用</a:t>
            </a:r>
            <a:r>
              <a:rPr lang="en-US" altLang="zh-CN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I/O</a:t>
            </a: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接口</a:t>
            </a:r>
            <a:r>
              <a:rPr lang="en-US" altLang="zh-CN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电路</a:t>
            </a:r>
            <a:r>
              <a:rPr lang="en-US" altLang="zh-CN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)</a:t>
            </a:r>
            <a:endParaRPr lang="zh-CN" altLang="en-US" sz="32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  <a:p>
            <a:pPr lvl="2" eaLnBrk="1" hangingPunct="1">
              <a:lnSpc>
                <a:spcPct val="113000"/>
              </a:lnSpc>
              <a:spcBef>
                <a:spcPct val="0"/>
              </a:spcBef>
              <a:spcAft>
                <a:spcPts val="4200"/>
              </a:spcAft>
              <a:buFont typeface="Wingdings" panose="05000000000000000000" pitchFamily="2" charset="2"/>
              <a:buChar char="l"/>
            </a:pP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典型外设</a:t>
            </a:r>
          </a:p>
          <a:p>
            <a:pPr lvl="2" eaLnBrk="1" hangingPunct="1">
              <a:lnSpc>
                <a:spcPct val="124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----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集成在一块芯片上的计算机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DD4EDE9-B021-47D2-A35C-B6B7D94079EF}"/>
              </a:ext>
            </a:extLst>
          </p:cNvPr>
          <p:cNvSpPr txBox="1">
            <a:spLocks/>
          </p:cNvSpPr>
          <p:nvPr/>
        </p:nvSpPr>
        <p:spPr bwMode="auto">
          <a:xfrm>
            <a:off x="1446213" y="5051425"/>
            <a:ext cx="24495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  <a:ea typeface="宋体" charset="-122"/>
              </a:defRPr>
            </a:lvl9pPr>
          </a:lstStyle>
          <a:p>
            <a:pPr marL="363538" indent="-363538" eaLnBrk="1" hangingPunct="1">
              <a:buSzPct val="90000"/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内部总线</a:t>
            </a:r>
            <a:endParaRPr lang="zh-CN" altLang="en-US" kern="0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015E54-0DBE-4BF3-ADB8-1B9C4AA5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4FB358BD-3F8A-455B-9CA9-2560A4F09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83936D1-A326-4762-9B15-5473F5AA80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084" name="Rectangle 5">
            <a:extLst>
              <a:ext uri="{FF2B5EF4-FFF2-40B4-BE49-F238E27FC236}">
                <a16:creationId xmlns:a16="http://schemas.microsoft.com/office/drawing/2014/main" id="{4D2B190F-D760-42DC-98C0-BC630A2A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5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6374" name="Rectangle 6">
            <a:extLst>
              <a:ext uri="{FF2B5EF4-FFF2-40B4-BE49-F238E27FC236}">
                <a16:creationId xmlns:a16="http://schemas.microsoft.com/office/drawing/2014/main" id="{DAB9AEEF-B310-435C-ADB7-DE9703C7E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118083"/>
            <a:ext cx="7788804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、单片机的基本定义</a:t>
            </a:r>
          </a:p>
          <a:p>
            <a:pPr algn="just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2400" dirty="0">
                <a:latin typeface="+mn-ea"/>
                <a:ea typeface="+mn-ea"/>
                <a:cs typeface="楷体_GB2312"/>
              </a:rPr>
              <a:t>  在一块芯片上集成了中央处理单元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(CPU)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、存储器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(RAM/ROM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等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、定时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计数器以及多种输入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输出</a:t>
            </a:r>
            <a:r>
              <a:rPr lang="en-US" altLang="zh-CN" sz="2400" dirty="0">
                <a:latin typeface="+mn-ea"/>
                <a:ea typeface="+mn-ea"/>
                <a:cs typeface="楷体_GB2312"/>
              </a:rPr>
              <a:t>(I/O)</a:t>
            </a:r>
            <a:r>
              <a:rPr lang="zh-CN" altLang="en-US" sz="2400" dirty="0">
                <a:latin typeface="+mn-ea"/>
                <a:ea typeface="+mn-ea"/>
                <a:cs typeface="楷体_GB2312"/>
              </a:rPr>
              <a:t>接口的比较完整的数据处理系统。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BB180B1-B610-4149-8C6C-48D9EF6A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33" y="3148013"/>
            <a:ext cx="7788804" cy="29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、单片机名称的来源</a:t>
            </a:r>
          </a:p>
          <a:p>
            <a:pPr eaLnBrk="1" hangingPunct="1">
              <a:defRPr/>
            </a:pPr>
            <a:r>
              <a:rPr lang="zh-CN" altLang="en-US" sz="2400" kern="0" dirty="0">
                <a:latin typeface="+mn-ea"/>
              </a:rPr>
              <a:t>早期的英文名称是</a:t>
            </a:r>
            <a:r>
              <a:rPr lang="en-US" altLang="zh-CN" sz="2400" kern="0" dirty="0">
                <a:solidFill>
                  <a:srgbClr val="CC3300"/>
                </a:solidFill>
                <a:latin typeface="+mn-ea"/>
              </a:rPr>
              <a:t>Single-chip Microcomputer</a:t>
            </a:r>
            <a:r>
              <a:rPr lang="zh-CN" altLang="en-US" sz="2400" kern="0" dirty="0">
                <a:latin typeface="+mn-ea"/>
              </a:rPr>
              <a:t>，即单片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微型计算机，简称单片机</a:t>
            </a:r>
            <a:r>
              <a:rPr lang="zh-CN" altLang="en-US" sz="2400" kern="0" dirty="0">
                <a:latin typeface="+mn-ea"/>
              </a:rPr>
              <a:t>。</a:t>
            </a:r>
          </a:p>
          <a:p>
            <a:pPr eaLnBrk="1" hangingPunct="1">
              <a:defRPr/>
            </a:pPr>
            <a:r>
              <a:rPr lang="zh-CN" altLang="en-US" sz="2400" kern="0" dirty="0">
                <a:latin typeface="+mn-ea"/>
              </a:rPr>
              <a:t>后来称之为</a:t>
            </a:r>
            <a:r>
              <a:rPr lang="zh-CN" altLang="en-US" sz="2400" kern="0" dirty="0">
                <a:solidFill>
                  <a:srgbClr val="CC3300"/>
                </a:solidFill>
                <a:latin typeface="+mn-ea"/>
              </a:rPr>
              <a:t>微控制器</a:t>
            </a: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Microcontroller</a:t>
            </a:r>
            <a:r>
              <a:rPr lang="zh-CN" altLang="en-US" sz="2400" kern="0" dirty="0">
                <a:latin typeface="+mn-ea"/>
              </a:rPr>
              <a:t>），这也是目前比较正规的名称。</a:t>
            </a:r>
          </a:p>
          <a:p>
            <a:pPr eaLnBrk="1" hangingPunct="1">
              <a:defRPr/>
            </a:pPr>
            <a:r>
              <a:rPr lang="zh-CN" altLang="en-US" sz="2400" kern="0" dirty="0">
                <a:latin typeface="+mn-ea"/>
              </a:rPr>
              <a:t>我国学者或技术人员一般使用“</a:t>
            </a:r>
            <a:r>
              <a:rPr lang="zh-CN" altLang="en-US" sz="2400" kern="0" dirty="0">
                <a:solidFill>
                  <a:srgbClr val="CC3300"/>
                </a:solidFill>
                <a:latin typeface="+mn-ea"/>
              </a:rPr>
              <a:t>单片机</a:t>
            </a:r>
            <a:r>
              <a:rPr lang="zh-CN" altLang="en-US" sz="2400" kern="0" dirty="0">
                <a:latin typeface="+mn-ea"/>
              </a:rPr>
              <a:t>”一词。</a:t>
            </a:r>
          </a:p>
          <a:p>
            <a:pPr eaLnBrk="1" hangingPunct="1">
              <a:defRPr/>
            </a:pPr>
            <a:endParaRPr lang="en-US" altLang="zh-CN" sz="2400" kern="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7EE8F3-35D3-4D43-AE2C-E02D822C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>
            <a:extLst>
              <a:ext uri="{FF2B5EF4-FFF2-40B4-BE49-F238E27FC236}">
                <a16:creationId xmlns:a16="http://schemas.microsoft.com/office/drawing/2014/main" id="{05880231-91C3-4287-BBFA-176A830A9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67370"/>
            <a:ext cx="7543800" cy="8314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265221" name="Rectangle 5">
            <a:extLst>
              <a:ext uri="{FF2B5EF4-FFF2-40B4-BE49-F238E27FC236}">
                <a16:creationId xmlns:a16="http://schemas.microsoft.com/office/drawing/2014/main" id="{6CAF736F-0B40-4E94-8301-A5566C8B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282" y="5576739"/>
            <a:ext cx="420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800000"/>
                </a:solidFill>
              </a:rPr>
              <a:t>一个典型的单片机的组成框图</a:t>
            </a:r>
          </a:p>
        </p:txBody>
      </p:sp>
      <p:pic>
        <p:nvPicPr>
          <p:cNvPr id="47109" name="Picture 47">
            <a:extLst>
              <a:ext uri="{FF2B5EF4-FFF2-40B4-BE49-F238E27FC236}">
                <a16:creationId xmlns:a16="http://schemas.microsoft.com/office/drawing/2014/main" id="{27934A83-5AAC-498F-8D55-90699534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7" y="1479798"/>
            <a:ext cx="7633230" cy="367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87B9F3-9D38-4347-B44F-58F32D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4DFE93A7-3D95-4ED9-9E08-621638EEA1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单片机的发展过程</a:t>
            </a: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B611566D-A58C-47C9-B87A-A1B153728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7267" y="1353608"/>
            <a:ext cx="7799494" cy="353386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800"/>
              </a:spcAft>
            </a:pPr>
            <a:r>
              <a:rPr lang="zh-CN" altLang="en-US" dirty="0">
                <a:latin typeface="+mn-ea"/>
                <a:cs typeface="楷体_GB2312"/>
              </a:rPr>
              <a:t>单片机问世</a:t>
            </a:r>
            <a:r>
              <a:rPr lang="en-US" altLang="zh-CN" dirty="0">
                <a:latin typeface="+mn-ea"/>
                <a:cs typeface="楷体_GB2312"/>
              </a:rPr>
              <a:t>: 1975</a:t>
            </a:r>
            <a:r>
              <a:rPr lang="zh-CN" altLang="en-US" dirty="0">
                <a:latin typeface="+mn-ea"/>
                <a:cs typeface="楷体_GB2312"/>
              </a:rPr>
              <a:t>年美国</a:t>
            </a:r>
            <a:r>
              <a:rPr lang="en-US" altLang="zh-CN" dirty="0">
                <a:latin typeface="+mn-ea"/>
                <a:cs typeface="楷体_GB2312"/>
              </a:rPr>
              <a:t>Texas </a:t>
            </a:r>
            <a:r>
              <a:rPr lang="en-US" altLang="zh-CN" dirty="0" err="1">
                <a:latin typeface="+mn-ea"/>
                <a:cs typeface="楷体_GB2312"/>
              </a:rPr>
              <a:t>Intruments</a:t>
            </a:r>
            <a:r>
              <a:rPr lang="zh-CN" altLang="en-US" dirty="0">
                <a:latin typeface="+mn-ea"/>
                <a:cs typeface="楷体_GB2312"/>
              </a:rPr>
              <a:t>公司推出</a:t>
            </a:r>
            <a:r>
              <a:rPr lang="en-US" altLang="zh-CN" dirty="0">
                <a:latin typeface="+mn-ea"/>
                <a:cs typeface="楷体_GB2312"/>
              </a:rPr>
              <a:t>4</a:t>
            </a:r>
            <a:r>
              <a:rPr lang="zh-CN" altLang="en-US" dirty="0">
                <a:latin typeface="+mn-ea"/>
                <a:cs typeface="楷体_GB2312"/>
              </a:rPr>
              <a:t>位单片机。</a:t>
            </a:r>
          </a:p>
          <a:p>
            <a:pPr eaLnBrk="1" hangingPunct="1">
              <a:spcBef>
                <a:spcPct val="0"/>
              </a:spcBef>
              <a:spcAft>
                <a:spcPts val="800"/>
              </a:spcAft>
            </a:pPr>
            <a:r>
              <a:rPr lang="en-US" altLang="zh-CN" dirty="0">
                <a:latin typeface="+mn-ea"/>
                <a:cs typeface="楷体_GB2312"/>
              </a:rPr>
              <a:t>1976</a:t>
            </a:r>
            <a:r>
              <a:rPr lang="zh-CN" altLang="en-US" dirty="0">
                <a:latin typeface="+mn-ea"/>
                <a:cs typeface="楷体_GB2312"/>
              </a:rPr>
              <a:t>年，</a:t>
            </a:r>
            <a:r>
              <a:rPr lang="en-US" altLang="zh-CN" dirty="0">
                <a:latin typeface="+mn-ea"/>
                <a:cs typeface="楷体_GB2312"/>
              </a:rPr>
              <a:t>Intel</a:t>
            </a:r>
            <a:r>
              <a:rPr lang="zh-CN" altLang="en-US" dirty="0">
                <a:latin typeface="+mn-ea"/>
                <a:cs typeface="楷体_GB2312"/>
              </a:rPr>
              <a:t>公司推出</a:t>
            </a:r>
            <a:r>
              <a:rPr lang="en-US" altLang="zh-CN" dirty="0">
                <a:latin typeface="+mn-ea"/>
                <a:cs typeface="楷体_GB2312"/>
              </a:rPr>
              <a:t>MCS-48</a:t>
            </a:r>
            <a:r>
              <a:rPr lang="zh-CN" altLang="en-US" dirty="0">
                <a:latin typeface="+mn-ea"/>
                <a:cs typeface="楷体_GB2312"/>
              </a:rPr>
              <a:t>系列</a:t>
            </a:r>
            <a:r>
              <a:rPr lang="en-US" altLang="zh-CN" dirty="0">
                <a:latin typeface="+mn-ea"/>
                <a:cs typeface="楷体_GB2312"/>
              </a:rPr>
              <a:t>8</a:t>
            </a:r>
            <a:r>
              <a:rPr lang="zh-CN" altLang="en-US" dirty="0">
                <a:latin typeface="+mn-ea"/>
                <a:cs typeface="楷体_GB2312"/>
              </a:rPr>
              <a:t>位单片机，其代表型号是</a:t>
            </a:r>
            <a:r>
              <a:rPr lang="en-US" altLang="zh-CN" dirty="0">
                <a:solidFill>
                  <a:srgbClr val="0000FF"/>
                </a:solidFill>
                <a:latin typeface="+mn-ea"/>
                <a:cs typeface="楷体_GB2312"/>
              </a:rPr>
              <a:t>8048 (96</a:t>
            </a:r>
            <a:r>
              <a:rPr lang="zh-CN" altLang="en-US" dirty="0">
                <a:solidFill>
                  <a:srgbClr val="0000FF"/>
                </a:solidFill>
                <a:latin typeface="+mn-ea"/>
                <a:cs typeface="楷体_GB2312"/>
              </a:rPr>
              <a:t>条指令</a:t>
            </a:r>
            <a:r>
              <a:rPr lang="en-US" altLang="zh-CN" dirty="0">
                <a:solidFill>
                  <a:srgbClr val="0000FF"/>
                </a:solidFill>
                <a:latin typeface="+mn-ea"/>
                <a:cs typeface="楷体_GB2312"/>
              </a:rPr>
              <a:t>)</a:t>
            </a:r>
            <a:r>
              <a:rPr lang="zh-CN" altLang="en-US" dirty="0">
                <a:latin typeface="+mn-ea"/>
                <a:cs typeface="楷体_GB2312"/>
              </a:rPr>
              <a:t>。</a:t>
            </a:r>
          </a:p>
          <a:p>
            <a:pPr eaLnBrk="1" hangingPunct="1"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楷体_GB2312"/>
              </a:rPr>
              <a:t>特点</a:t>
            </a:r>
            <a:r>
              <a:rPr lang="zh-CN" altLang="en-US" dirty="0">
                <a:latin typeface="+mn-ea"/>
                <a:cs typeface="楷体_GB2312"/>
              </a:rPr>
              <a:t>：</a:t>
            </a:r>
            <a:r>
              <a:rPr lang="en-US" altLang="zh-CN" dirty="0">
                <a:latin typeface="+mn-ea"/>
                <a:cs typeface="楷体_GB2312"/>
              </a:rPr>
              <a:t>8</a:t>
            </a:r>
            <a:r>
              <a:rPr lang="zh-CN" altLang="en-US" dirty="0">
                <a:latin typeface="+mn-ea"/>
                <a:cs typeface="楷体_GB2312"/>
              </a:rPr>
              <a:t>位字长</a:t>
            </a:r>
            <a:r>
              <a:rPr lang="en-US" altLang="zh-CN" dirty="0">
                <a:latin typeface="+mn-ea"/>
                <a:cs typeface="楷体_GB2312"/>
              </a:rPr>
              <a:t>, </a:t>
            </a:r>
            <a:r>
              <a:rPr lang="zh-CN" altLang="en-US" dirty="0">
                <a:latin typeface="+mn-ea"/>
                <a:cs typeface="楷体_GB2312"/>
              </a:rPr>
              <a:t>片内</a:t>
            </a:r>
            <a:r>
              <a:rPr lang="en-US" altLang="zh-CN" dirty="0">
                <a:latin typeface="+mn-ea"/>
                <a:cs typeface="楷体_GB2312"/>
              </a:rPr>
              <a:t>ROM</a:t>
            </a:r>
            <a:r>
              <a:rPr lang="zh-CN" altLang="en-US" dirty="0">
                <a:latin typeface="+mn-ea"/>
                <a:cs typeface="楷体_GB2312"/>
              </a:rPr>
              <a:t>为</a:t>
            </a:r>
            <a:r>
              <a:rPr lang="en-US" altLang="zh-CN" dirty="0">
                <a:latin typeface="+mn-ea"/>
                <a:cs typeface="楷体_GB2312"/>
              </a:rPr>
              <a:t>1K</a:t>
            </a:r>
            <a:r>
              <a:rPr lang="zh-CN" altLang="en-US" dirty="0">
                <a:latin typeface="+mn-ea"/>
                <a:cs typeface="楷体_GB2312"/>
              </a:rPr>
              <a:t>字节</a:t>
            </a:r>
            <a:r>
              <a:rPr lang="en-US" altLang="zh-CN" dirty="0">
                <a:latin typeface="+mn-ea"/>
                <a:cs typeface="楷体_GB2312"/>
              </a:rPr>
              <a:t>, </a:t>
            </a:r>
            <a:r>
              <a:rPr lang="zh-CN" altLang="en-US" dirty="0">
                <a:latin typeface="+mn-ea"/>
                <a:cs typeface="楷体_GB2312"/>
              </a:rPr>
              <a:t>片内</a:t>
            </a:r>
            <a:r>
              <a:rPr lang="en-US" altLang="zh-CN" dirty="0">
                <a:latin typeface="+mn-ea"/>
                <a:cs typeface="楷体_GB2312"/>
              </a:rPr>
              <a:t>RAM </a:t>
            </a:r>
            <a:r>
              <a:rPr lang="zh-CN" altLang="en-US" dirty="0">
                <a:latin typeface="+mn-ea"/>
                <a:cs typeface="楷体_GB2312"/>
              </a:rPr>
              <a:t>为</a:t>
            </a:r>
            <a:r>
              <a:rPr lang="en-US" altLang="zh-CN" dirty="0">
                <a:latin typeface="+mn-ea"/>
                <a:cs typeface="楷体_GB2312"/>
              </a:rPr>
              <a:t>64</a:t>
            </a:r>
            <a:r>
              <a:rPr lang="zh-CN" altLang="en-US" dirty="0">
                <a:latin typeface="+mn-ea"/>
                <a:cs typeface="楷体_GB2312"/>
              </a:rPr>
              <a:t>字节</a:t>
            </a:r>
            <a:r>
              <a:rPr lang="en-US" altLang="zh-CN" dirty="0">
                <a:latin typeface="+mn-ea"/>
                <a:cs typeface="楷体_GB2312"/>
              </a:rPr>
              <a:t>, 27</a:t>
            </a:r>
            <a:r>
              <a:rPr lang="zh-CN" altLang="en-US" dirty="0">
                <a:latin typeface="+mn-ea"/>
                <a:cs typeface="楷体_GB2312"/>
              </a:rPr>
              <a:t>根</a:t>
            </a:r>
            <a:r>
              <a:rPr lang="en-US" altLang="zh-CN" dirty="0">
                <a:latin typeface="+mn-ea"/>
                <a:cs typeface="楷体_GB2312"/>
              </a:rPr>
              <a:t>I/O</a:t>
            </a:r>
            <a:r>
              <a:rPr lang="zh-CN" altLang="en-US" dirty="0">
                <a:latin typeface="+mn-ea"/>
                <a:cs typeface="楷体_GB2312"/>
              </a:rPr>
              <a:t>口线</a:t>
            </a:r>
            <a:r>
              <a:rPr lang="en-US" altLang="zh-CN" dirty="0">
                <a:latin typeface="+mn-ea"/>
                <a:cs typeface="楷体_GB2312"/>
              </a:rPr>
              <a:t>, 1</a:t>
            </a:r>
            <a:r>
              <a:rPr lang="zh-CN" altLang="en-US" dirty="0">
                <a:latin typeface="+mn-ea"/>
                <a:cs typeface="楷体_GB2312"/>
              </a:rPr>
              <a:t>个</a:t>
            </a:r>
            <a:r>
              <a:rPr lang="en-US" altLang="zh-CN" dirty="0">
                <a:latin typeface="+mn-ea"/>
                <a:cs typeface="楷体_GB2312"/>
              </a:rPr>
              <a:t>8</a:t>
            </a:r>
            <a:r>
              <a:rPr lang="zh-CN" altLang="en-US" dirty="0">
                <a:latin typeface="+mn-ea"/>
                <a:cs typeface="楷体_GB2312"/>
              </a:rPr>
              <a:t>位定时</a:t>
            </a:r>
            <a:r>
              <a:rPr lang="en-US" altLang="zh-CN" dirty="0">
                <a:latin typeface="+mn-ea"/>
                <a:cs typeface="楷体_GB2312"/>
              </a:rPr>
              <a:t>/</a:t>
            </a:r>
            <a:r>
              <a:rPr lang="zh-CN" altLang="en-US" dirty="0">
                <a:latin typeface="+mn-ea"/>
                <a:cs typeface="楷体_GB2312"/>
              </a:rPr>
              <a:t>计数器</a:t>
            </a:r>
            <a:r>
              <a:rPr lang="en-US" altLang="zh-CN" dirty="0">
                <a:latin typeface="+mn-ea"/>
                <a:cs typeface="楷体_GB2312"/>
              </a:rPr>
              <a:t>, </a:t>
            </a:r>
            <a:r>
              <a:rPr lang="zh-CN" altLang="en-US" dirty="0">
                <a:latin typeface="+mn-ea"/>
                <a:cs typeface="楷体_GB2312"/>
              </a:rPr>
              <a:t>两个中断源。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45458E-71C6-462C-8698-4E907177E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67" y="3288242"/>
            <a:ext cx="7799494" cy="2376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楷体_GB2312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altLang="zh-CN" dirty="0"/>
              <a:t>1980</a:t>
            </a:r>
            <a:r>
              <a:rPr lang="zh-CN" altLang="en-US" dirty="0"/>
              <a:t>年以后</a:t>
            </a:r>
            <a:r>
              <a:rPr lang="en-US" altLang="zh-CN" dirty="0"/>
              <a:t>,  Intel</a:t>
            </a:r>
            <a:r>
              <a:rPr lang="zh-CN" altLang="en-US" dirty="0"/>
              <a:t>公司推出</a:t>
            </a:r>
            <a:r>
              <a:rPr lang="en-US" altLang="zh-CN" dirty="0"/>
              <a:t>MCS-51</a:t>
            </a:r>
            <a:r>
              <a:rPr lang="zh-CN" altLang="en-US" dirty="0"/>
              <a:t>系列单片机</a:t>
            </a:r>
            <a:r>
              <a:rPr lang="en-US" altLang="zh-CN" dirty="0"/>
              <a:t>, </a:t>
            </a:r>
            <a:r>
              <a:rPr lang="zh-CN" altLang="en-US" dirty="0"/>
              <a:t>其代表型号是</a:t>
            </a:r>
            <a:r>
              <a:rPr lang="en-US" altLang="zh-CN" b="1" dirty="0">
                <a:solidFill>
                  <a:srgbClr val="FF0000"/>
                </a:solidFill>
              </a:rPr>
              <a:t>8051</a:t>
            </a:r>
            <a:r>
              <a:rPr lang="en-US" altLang="zh-CN" dirty="0"/>
              <a:t>  (111</a:t>
            </a:r>
            <a:r>
              <a:rPr lang="zh-CN" altLang="en-US" dirty="0"/>
              <a:t>条指令</a:t>
            </a:r>
            <a:r>
              <a:rPr lang="en-US" altLang="zh-CN" dirty="0"/>
              <a:t>)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   </a:t>
            </a:r>
            <a:r>
              <a:rPr lang="zh-CN" altLang="en-US" b="1" dirty="0">
                <a:solidFill>
                  <a:srgbClr val="FF0000"/>
                </a:solidFill>
              </a:rPr>
              <a:t>特点</a:t>
            </a:r>
            <a:r>
              <a:rPr lang="en-US" altLang="zh-CN" dirty="0"/>
              <a:t>:  8</a:t>
            </a:r>
            <a:r>
              <a:rPr lang="zh-CN" altLang="en-US" dirty="0"/>
              <a:t>位字长</a:t>
            </a:r>
            <a:r>
              <a:rPr lang="en-US" altLang="zh-CN" dirty="0"/>
              <a:t>, </a:t>
            </a:r>
            <a:r>
              <a:rPr lang="zh-CN" altLang="en-US" dirty="0"/>
              <a:t>片内</a:t>
            </a:r>
            <a:r>
              <a:rPr lang="en-US" altLang="zh-CN" dirty="0"/>
              <a:t>ROM</a:t>
            </a:r>
            <a:r>
              <a:rPr lang="zh-CN" altLang="en-US" dirty="0"/>
              <a:t>为</a:t>
            </a:r>
            <a:r>
              <a:rPr lang="en-US" altLang="zh-CN" dirty="0"/>
              <a:t>4K</a:t>
            </a:r>
            <a:r>
              <a:rPr lang="zh-CN" altLang="en-US" dirty="0"/>
              <a:t>字节</a:t>
            </a:r>
            <a:r>
              <a:rPr lang="en-US" altLang="zh-CN" dirty="0"/>
              <a:t>, </a:t>
            </a:r>
            <a:r>
              <a:rPr lang="zh-CN" altLang="en-US" dirty="0"/>
              <a:t>片内</a:t>
            </a:r>
            <a:r>
              <a:rPr lang="en-US" altLang="zh-CN" dirty="0"/>
              <a:t>RAM</a:t>
            </a:r>
            <a:r>
              <a:rPr lang="zh-CN" altLang="en-US" dirty="0"/>
              <a:t>为</a:t>
            </a:r>
            <a:r>
              <a:rPr lang="en-US" altLang="zh-CN" dirty="0"/>
              <a:t>128</a:t>
            </a:r>
            <a:r>
              <a:rPr lang="zh-CN" altLang="en-US" dirty="0"/>
              <a:t>字节</a:t>
            </a:r>
            <a:r>
              <a:rPr lang="en-US" altLang="zh-CN" dirty="0"/>
              <a:t>, 32</a:t>
            </a:r>
            <a:r>
              <a:rPr lang="zh-CN" altLang="en-US" dirty="0"/>
              <a:t>根</a:t>
            </a:r>
            <a:r>
              <a:rPr lang="en-US" altLang="zh-CN" dirty="0"/>
              <a:t>I/O</a:t>
            </a:r>
            <a:r>
              <a:rPr lang="zh-CN" altLang="en-US" dirty="0"/>
              <a:t>口线</a:t>
            </a:r>
            <a:r>
              <a:rPr lang="en-US" altLang="zh-CN" dirty="0"/>
              <a:t>, 2</a:t>
            </a:r>
            <a:r>
              <a:rPr lang="zh-CN" altLang="en-US" dirty="0"/>
              <a:t>个</a:t>
            </a:r>
            <a:r>
              <a:rPr lang="en-US" altLang="zh-CN" dirty="0"/>
              <a:t>16</a:t>
            </a:r>
            <a:r>
              <a:rPr lang="zh-CN" altLang="en-US" dirty="0"/>
              <a:t>位定时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en-US" altLang="zh-CN" dirty="0"/>
              <a:t>, 5</a:t>
            </a:r>
            <a:r>
              <a:rPr lang="zh-CN" altLang="en-US" dirty="0"/>
              <a:t>个中断源。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64EF22-CBAA-47C2-9DDF-40BECC71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74D41DDE-B124-4D4E-B3CE-C9EEF5741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微型计算机发展</a:t>
            </a:r>
          </a:p>
        </p:txBody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0831FE41-0E78-4E71-8DF1-C9256AAAF3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184276"/>
            <a:ext cx="7470140" cy="3315758"/>
          </a:xfrm>
        </p:spPr>
        <p:txBody>
          <a:bodyPr>
            <a:normAutofit/>
          </a:bodyPr>
          <a:lstStyle/>
          <a:p>
            <a:pPr lvl="1" eaLnBrk="1" hangingPunct="1">
              <a:spcBef>
                <a:spcPct val="0"/>
              </a:spcBef>
              <a:spcAft>
                <a:spcPts val="18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高性能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多功能的方向发展</a:t>
            </a:r>
          </a:p>
          <a:p>
            <a:pPr lvl="1"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000" dirty="0">
                <a:latin typeface="+mn-ea"/>
              </a:rPr>
              <a:t>   以个人计算机</a:t>
            </a:r>
            <a:r>
              <a:rPr lang="en-US" altLang="zh-CN" sz="2000" dirty="0">
                <a:solidFill>
                  <a:srgbClr val="CC3300"/>
                </a:solidFill>
                <a:latin typeface="+mn-ea"/>
              </a:rPr>
              <a:t>PC(</a:t>
            </a:r>
            <a:r>
              <a:rPr lang="en-US" altLang="zh-CN" sz="2000" dirty="0" err="1">
                <a:solidFill>
                  <a:srgbClr val="CC3300"/>
                </a:solidFill>
                <a:latin typeface="+mn-ea"/>
              </a:rPr>
              <a:t>Persnal</a:t>
            </a:r>
            <a:r>
              <a:rPr lang="en-US" altLang="zh-CN" sz="2000" dirty="0">
                <a:solidFill>
                  <a:srgbClr val="CC3300"/>
                </a:solidFill>
                <a:latin typeface="+mn-ea"/>
              </a:rPr>
              <a:t> Computer)</a:t>
            </a:r>
            <a:r>
              <a:rPr lang="zh-CN" altLang="en-US" sz="2000" dirty="0">
                <a:latin typeface="+mn-ea"/>
              </a:rPr>
              <a:t>为标志，具有强大的操作系统，并且支持多种软件运行。</a:t>
            </a:r>
          </a:p>
          <a:p>
            <a:pPr lvl="1" eaLnBrk="1" hangingPunct="1">
              <a:spcBef>
                <a:spcPct val="0"/>
              </a:spcBef>
              <a:spcAft>
                <a:spcPts val="18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价格低廉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片上系统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(System On Chip, SOC)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的方向发展</a:t>
            </a:r>
          </a:p>
          <a:p>
            <a:pPr lvl="1"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000" dirty="0">
                <a:latin typeface="+mn-ea"/>
              </a:rPr>
              <a:t>   将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、存储器、接口电路、内部总线等部件全部集成在同一个芯片上的单片微机又称为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微控制器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(Micro-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controlor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),  </a:t>
            </a:r>
            <a:r>
              <a:rPr lang="zh-CN" altLang="en-US" sz="2000" dirty="0">
                <a:latin typeface="+mn-ea"/>
              </a:rPr>
              <a:t>也称为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单片机</a:t>
            </a:r>
            <a:r>
              <a:rPr lang="zh-CN" altLang="en-US" sz="2000" dirty="0">
                <a:latin typeface="+mn-ea"/>
              </a:rPr>
              <a:t>。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CAB3FF-08C4-45CA-8128-2BA3C6BD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881EA3FC-BCBC-423B-93FB-ADA57C9D1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单片机的产品</a:t>
            </a:r>
          </a:p>
        </p:txBody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205C147E-99D2-4AD0-AC45-0DA223586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9775" y="1213909"/>
            <a:ext cx="8229600" cy="83343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常见的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8051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内核单片机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, ARM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内核单片机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4719F1-4999-4752-9F27-0F6B0251C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1" y="1744912"/>
            <a:ext cx="7543800" cy="406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8051</a:t>
            </a:r>
            <a:r>
              <a:rPr lang="zh-CN" altLang="en-US" kern="0" dirty="0">
                <a:solidFill>
                  <a:srgbClr val="FF0000"/>
                </a:solidFill>
                <a:latin typeface="+mn-ea"/>
              </a:rPr>
              <a:t>内核单片机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400" kern="0" dirty="0">
                <a:latin typeface="+mn-ea"/>
              </a:rPr>
              <a:t>  生产</a:t>
            </a:r>
            <a:r>
              <a:rPr lang="en-US" altLang="zh-CN" sz="2400" kern="0" dirty="0">
                <a:latin typeface="+mn-ea"/>
              </a:rPr>
              <a:t>8051</a:t>
            </a:r>
            <a:r>
              <a:rPr lang="zh-CN" altLang="en-US" sz="2400" kern="0" dirty="0">
                <a:latin typeface="+mn-ea"/>
              </a:rPr>
              <a:t>内核单片机的公司及典型产品有：</a:t>
            </a:r>
          </a:p>
          <a:p>
            <a:pPr lvl="1" eaLnBrk="1" hangingPunct="1">
              <a:defRPr/>
            </a:pPr>
            <a:r>
              <a:rPr lang="en-US" altLang="zh-CN" sz="2400" kern="0" dirty="0">
                <a:latin typeface="+mn-ea"/>
                <a:ea typeface="+mn-ea"/>
              </a:rPr>
              <a:t>Atmel</a:t>
            </a:r>
            <a:r>
              <a:rPr lang="zh-CN" altLang="en-US" sz="2400" kern="0" dirty="0">
                <a:latin typeface="+mn-ea"/>
                <a:ea typeface="+mn-ea"/>
              </a:rPr>
              <a:t>公司的</a:t>
            </a:r>
            <a:r>
              <a:rPr lang="en-US" altLang="zh-CN" sz="2400" kern="0" dirty="0">
                <a:latin typeface="+mn-ea"/>
                <a:ea typeface="+mn-ea"/>
              </a:rPr>
              <a:t>AT89</a:t>
            </a:r>
            <a:r>
              <a:rPr lang="zh-CN" altLang="en-US" sz="2400" kern="0" dirty="0">
                <a:latin typeface="+mn-ea"/>
                <a:ea typeface="+mn-ea"/>
              </a:rPr>
              <a:t>系列</a:t>
            </a:r>
            <a:r>
              <a:rPr lang="en-US" altLang="zh-CN" sz="2400" kern="0" dirty="0">
                <a:latin typeface="+mn-ea"/>
                <a:ea typeface="+mn-ea"/>
              </a:rPr>
              <a:t>;</a:t>
            </a:r>
            <a:endParaRPr lang="zh-CN" altLang="en-US" sz="2400" kern="0" dirty="0">
              <a:latin typeface="+mn-ea"/>
              <a:ea typeface="+mn-ea"/>
            </a:endParaRPr>
          </a:p>
          <a:p>
            <a:pPr lvl="1" eaLnBrk="1" hangingPunct="1">
              <a:defRPr/>
            </a:pPr>
            <a:r>
              <a:rPr lang="en-US" altLang="zh-CN" sz="2400" kern="0" dirty="0">
                <a:latin typeface="+mn-ea"/>
                <a:ea typeface="+mn-ea"/>
              </a:rPr>
              <a:t>NXP</a:t>
            </a:r>
            <a:r>
              <a:rPr lang="zh-CN" altLang="en-US" sz="2400" kern="0" dirty="0">
                <a:latin typeface="+mn-ea"/>
                <a:ea typeface="+mn-ea"/>
              </a:rPr>
              <a:t>半导体公司</a:t>
            </a:r>
            <a:r>
              <a:rPr lang="en-US" altLang="zh-CN" sz="2400" kern="0" dirty="0">
                <a:latin typeface="+mn-ea"/>
                <a:ea typeface="+mn-ea"/>
              </a:rPr>
              <a:t>(</a:t>
            </a:r>
            <a:r>
              <a:rPr lang="zh-CN" altLang="en-US" sz="2400" kern="0" dirty="0">
                <a:latin typeface="+mn-ea"/>
                <a:ea typeface="+mn-ea"/>
              </a:rPr>
              <a:t>原</a:t>
            </a:r>
            <a:r>
              <a:rPr lang="en-US" altLang="zh-CN" sz="2400" kern="0" dirty="0">
                <a:latin typeface="+mn-ea"/>
                <a:ea typeface="+mn-ea"/>
              </a:rPr>
              <a:t>PHILIPS</a:t>
            </a:r>
            <a:r>
              <a:rPr lang="zh-CN" altLang="en-US" sz="2400" kern="0" dirty="0">
                <a:latin typeface="+mn-ea"/>
                <a:ea typeface="+mn-ea"/>
              </a:rPr>
              <a:t>半导体公司</a:t>
            </a:r>
            <a:r>
              <a:rPr lang="en-US" altLang="zh-CN" sz="2400" kern="0" dirty="0">
                <a:latin typeface="+mn-ea"/>
                <a:ea typeface="+mn-ea"/>
              </a:rPr>
              <a:t>, 2007</a:t>
            </a:r>
            <a:r>
              <a:rPr lang="zh-CN" altLang="en-US" sz="2400" kern="0" dirty="0">
                <a:latin typeface="+mn-ea"/>
                <a:ea typeface="+mn-ea"/>
              </a:rPr>
              <a:t>年更名为</a:t>
            </a:r>
            <a:r>
              <a:rPr lang="en-US" altLang="zh-CN" sz="2400" kern="0" dirty="0">
                <a:latin typeface="+mn-ea"/>
                <a:ea typeface="+mn-ea"/>
              </a:rPr>
              <a:t>NXP</a:t>
            </a:r>
            <a:r>
              <a:rPr lang="zh-CN" altLang="en-US" sz="2400" kern="0" dirty="0">
                <a:latin typeface="+mn-ea"/>
                <a:ea typeface="+mn-ea"/>
              </a:rPr>
              <a:t>半导体公司</a:t>
            </a:r>
            <a:r>
              <a:rPr lang="en-US" altLang="zh-CN" sz="2400" kern="0" dirty="0">
                <a:latin typeface="+mn-ea"/>
                <a:ea typeface="+mn-ea"/>
              </a:rPr>
              <a:t>)</a:t>
            </a:r>
            <a:r>
              <a:rPr lang="zh-CN" altLang="en-US" sz="2400" kern="0" dirty="0">
                <a:latin typeface="+mn-ea"/>
                <a:ea typeface="+mn-ea"/>
              </a:rPr>
              <a:t>的</a:t>
            </a:r>
            <a:r>
              <a:rPr lang="en-US" altLang="zh-CN" sz="2400" kern="0" dirty="0">
                <a:latin typeface="+mn-ea"/>
                <a:ea typeface="+mn-ea"/>
              </a:rPr>
              <a:t>8051</a:t>
            </a:r>
            <a:r>
              <a:rPr lang="zh-CN" altLang="en-US" sz="2400" kern="0" dirty="0">
                <a:latin typeface="+mn-ea"/>
                <a:ea typeface="+mn-ea"/>
              </a:rPr>
              <a:t>内核单片机</a:t>
            </a:r>
            <a:r>
              <a:rPr lang="en-US" altLang="zh-CN" sz="2400" kern="0" dirty="0">
                <a:latin typeface="+mn-ea"/>
                <a:ea typeface="+mn-ea"/>
              </a:rPr>
              <a:t>;</a:t>
            </a:r>
            <a:endParaRPr lang="zh-CN" altLang="en-US" sz="2400" kern="0" dirty="0">
              <a:latin typeface="+mn-ea"/>
              <a:ea typeface="+mn-ea"/>
            </a:endParaRPr>
          </a:p>
          <a:p>
            <a:pPr lvl="1" eaLnBrk="1" hangingPunct="1">
              <a:defRPr/>
            </a:pPr>
            <a:r>
              <a:rPr lang="zh-CN" altLang="en-US" sz="2400" kern="0" dirty="0">
                <a:latin typeface="+mn-ea"/>
                <a:ea typeface="+mn-ea"/>
              </a:rPr>
              <a:t>意法半导体</a:t>
            </a:r>
            <a:r>
              <a:rPr lang="en-US" altLang="zh-CN" sz="2400" kern="0" dirty="0">
                <a:latin typeface="+mn-ea"/>
                <a:ea typeface="+mn-ea"/>
              </a:rPr>
              <a:t>(STMicroelectronics)ST</a:t>
            </a:r>
            <a:r>
              <a:rPr lang="zh-CN" altLang="en-US" sz="2400" kern="0" dirty="0">
                <a:latin typeface="+mn-ea"/>
                <a:ea typeface="+mn-ea"/>
              </a:rPr>
              <a:t>公司的增强型</a:t>
            </a:r>
            <a:r>
              <a:rPr lang="en-US" altLang="zh-CN" sz="2400" kern="0" dirty="0">
                <a:latin typeface="+mn-ea"/>
                <a:ea typeface="+mn-ea"/>
              </a:rPr>
              <a:t>8051</a:t>
            </a:r>
            <a:r>
              <a:rPr lang="zh-CN" altLang="en-US" sz="2400" kern="0" dirty="0">
                <a:latin typeface="+mn-ea"/>
                <a:ea typeface="+mn-ea"/>
              </a:rPr>
              <a:t>内核单片机</a:t>
            </a:r>
            <a:r>
              <a:rPr lang="en-US" altLang="zh-CN" sz="2400" kern="0" dirty="0">
                <a:latin typeface="+mn-ea"/>
                <a:ea typeface="+mn-ea"/>
              </a:rPr>
              <a:t>, </a:t>
            </a:r>
            <a:r>
              <a:rPr lang="zh-CN" altLang="en-US" sz="2400" kern="0" dirty="0">
                <a:latin typeface="+mn-ea"/>
                <a:ea typeface="+mn-ea"/>
              </a:rPr>
              <a:t>及等。</a:t>
            </a:r>
            <a:endParaRPr lang="en-US" altLang="zh-CN" sz="2400" kern="0" dirty="0">
              <a:latin typeface="+mn-ea"/>
              <a:ea typeface="+mn-ea"/>
            </a:endParaRPr>
          </a:p>
          <a:p>
            <a:pPr lvl="1">
              <a:defRPr/>
            </a:pPr>
            <a:r>
              <a:rPr lang="zh-CN" altLang="en-US" sz="2400" kern="0" dirty="0">
                <a:latin typeface="+mn-ea"/>
                <a:ea typeface="+mn-ea"/>
              </a:rPr>
              <a:t>国产：宏晶科技有限公司的</a:t>
            </a:r>
            <a:r>
              <a:rPr lang="en-US" altLang="zh-CN" sz="2400" kern="0" dirty="0">
                <a:latin typeface="+mn-ea"/>
                <a:ea typeface="+mn-ea"/>
              </a:rPr>
              <a:t>STC</a:t>
            </a:r>
            <a:r>
              <a:rPr lang="zh-CN" altLang="en-US" sz="2400" kern="0" dirty="0">
                <a:latin typeface="+mn-ea"/>
                <a:ea typeface="+mn-ea"/>
              </a:rPr>
              <a:t>系列</a:t>
            </a:r>
            <a:r>
              <a:rPr lang="en-US" altLang="zh-CN" sz="2400" kern="0" dirty="0">
                <a:latin typeface="+mn-ea"/>
                <a:ea typeface="+mn-ea"/>
              </a:rPr>
              <a:t>;</a:t>
            </a:r>
            <a:endParaRPr lang="zh-CN" altLang="en-US" sz="2400" kern="0" dirty="0">
              <a:latin typeface="+mn-ea"/>
              <a:ea typeface="+mn-ea"/>
            </a:endParaRPr>
          </a:p>
          <a:p>
            <a:pPr lvl="1" eaLnBrk="1" hangingPunct="1">
              <a:defRPr/>
            </a:pPr>
            <a:endParaRPr lang="en-US" altLang="zh-CN" sz="2400" kern="0" dirty="0">
              <a:latin typeface="+mn-ea"/>
              <a:ea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99DA9A-929D-4B49-94FB-15341C4F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43F12766-9FD7-450E-85D5-242615975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单片机的产品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BB30A90A-4F74-4DEB-81FC-F4EAE36D09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4838" y="1219730"/>
            <a:ext cx="7684029" cy="413120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ARM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内核单片机和其他</a:t>
            </a:r>
          </a:p>
          <a:p>
            <a:pPr lvl="1" eaLnBrk="1" hangingPunct="1">
              <a:lnSpc>
                <a:spcPct val="113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latin typeface="+mn-ea"/>
              </a:rPr>
              <a:t>Freescale</a:t>
            </a:r>
            <a:r>
              <a:rPr lang="zh-CN" altLang="en-US" dirty="0">
                <a:latin typeface="+mn-ea"/>
              </a:rPr>
              <a:t>公司 </a:t>
            </a:r>
            <a:r>
              <a:rPr lang="en-US" altLang="zh-CN" dirty="0">
                <a:latin typeface="+mn-ea"/>
              </a:rPr>
              <a:t>(2004</a:t>
            </a:r>
            <a:r>
              <a:rPr lang="zh-CN" altLang="en-US" dirty="0">
                <a:latin typeface="+mn-ea"/>
              </a:rPr>
              <a:t>年从</a:t>
            </a:r>
            <a:r>
              <a:rPr lang="en-US" altLang="zh-CN" dirty="0">
                <a:latin typeface="+mn-ea"/>
              </a:rPr>
              <a:t>Motorola</a:t>
            </a:r>
            <a:r>
              <a:rPr lang="zh-CN" altLang="en-US" dirty="0">
                <a:latin typeface="+mn-ea"/>
              </a:rPr>
              <a:t>公司分离出来的半导体公司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MC68</a:t>
            </a:r>
            <a:r>
              <a:rPr lang="zh-CN" altLang="en-US" dirty="0">
                <a:latin typeface="+mn-ea"/>
              </a:rPr>
              <a:t>系列单片机、</a:t>
            </a:r>
            <a:r>
              <a:rPr lang="en-US" altLang="zh-CN" dirty="0">
                <a:latin typeface="+mn-ea"/>
              </a:rPr>
              <a:t>MC9S08</a:t>
            </a:r>
            <a:r>
              <a:rPr lang="zh-CN" altLang="en-US" dirty="0">
                <a:latin typeface="+mn-ea"/>
              </a:rPr>
              <a:t>系列单片机</a:t>
            </a:r>
            <a:r>
              <a:rPr lang="en-US" altLang="zh-CN" dirty="0">
                <a:latin typeface="+mn-ea"/>
              </a:rPr>
              <a:t>(8</a:t>
            </a:r>
            <a:r>
              <a:rPr lang="zh-CN" altLang="en-US" dirty="0">
                <a:latin typeface="+mn-ea"/>
              </a:rPr>
              <a:t>位单片机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MC9S12</a:t>
            </a:r>
            <a:r>
              <a:rPr lang="zh-CN" altLang="en-US" dirty="0">
                <a:latin typeface="+mn-ea"/>
              </a:rPr>
              <a:t>系列单片机</a:t>
            </a:r>
            <a:r>
              <a:rPr lang="en-US" altLang="zh-CN" dirty="0">
                <a:latin typeface="+mn-ea"/>
              </a:rPr>
              <a:t>(16</a:t>
            </a:r>
            <a:r>
              <a:rPr lang="zh-CN" altLang="en-US" dirty="0">
                <a:latin typeface="+mn-ea"/>
              </a:rPr>
              <a:t>位单片机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以及</a:t>
            </a:r>
            <a:r>
              <a:rPr lang="en-US" altLang="zh-CN" dirty="0">
                <a:latin typeface="+mn-ea"/>
              </a:rPr>
              <a:t>32</a:t>
            </a:r>
            <a:r>
              <a:rPr lang="zh-CN" altLang="en-US" dirty="0">
                <a:latin typeface="+mn-ea"/>
              </a:rPr>
              <a:t>位单片机。</a:t>
            </a:r>
          </a:p>
          <a:p>
            <a:pPr lvl="1" eaLnBrk="1" hangingPunct="1">
              <a:lnSpc>
                <a:spcPct val="124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</a:rPr>
              <a:t>美国微芯</a:t>
            </a:r>
            <a:r>
              <a:rPr lang="en-US" altLang="zh-CN" dirty="0">
                <a:latin typeface="+mn-ea"/>
              </a:rPr>
              <a:t>Microchip</a:t>
            </a:r>
            <a:r>
              <a:rPr lang="zh-CN" altLang="en-US" dirty="0">
                <a:latin typeface="+mn-ea"/>
              </a:rPr>
              <a:t>公司的</a:t>
            </a:r>
            <a:r>
              <a:rPr lang="en-US" altLang="zh-CN" dirty="0">
                <a:latin typeface="+mn-ea"/>
              </a:rPr>
              <a:t>PIC</a:t>
            </a:r>
            <a:r>
              <a:rPr lang="zh-CN" altLang="en-US" dirty="0">
                <a:latin typeface="+mn-ea"/>
              </a:rPr>
              <a:t>系列单片机。</a:t>
            </a:r>
          </a:p>
          <a:p>
            <a:pPr lvl="1" eaLnBrk="1" hangingPunct="1">
              <a:lnSpc>
                <a:spcPct val="124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TI(Texas Instruments)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公司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MSP430</a:t>
            </a:r>
            <a:r>
              <a:rPr lang="zh-CN" altLang="en-US" dirty="0">
                <a:latin typeface="+mn-ea"/>
              </a:rPr>
              <a:t>系列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位单片机。</a:t>
            </a:r>
            <a:endParaRPr lang="en-US" altLang="zh-CN" dirty="0">
              <a:latin typeface="+mn-ea"/>
            </a:endParaRPr>
          </a:p>
          <a:p>
            <a:pPr lvl="1" eaLnBrk="1" hangingPunct="1">
              <a:lnSpc>
                <a:spcPct val="124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atin typeface="+mn-ea"/>
                <a:cs typeface="楷体_GB2312"/>
              </a:rPr>
              <a:t>基于</a:t>
            </a:r>
            <a:r>
              <a:rPr lang="en-US" altLang="zh-CN" dirty="0">
                <a:latin typeface="+mn-ea"/>
                <a:cs typeface="楷体_GB2312"/>
              </a:rPr>
              <a:t>32</a:t>
            </a:r>
            <a:r>
              <a:rPr lang="zh-CN" altLang="en-US" dirty="0">
                <a:latin typeface="+mn-ea"/>
                <a:cs typeface="楷体_GB2312"/>
              </a:rPr>
              <a:t>位</a:t>
            </a:r>
            <a:r>
              <a:rPr lang="en-US" altLang="zh-CN" dirty="0">
                <a:latin typeface="+mn-ea"/>
                <a:cs typeface="楷体_GB2312"/>
              </a:rPr>
              <a:t>ARM</a:t>
            </a:r>
            <a:r>
              <a:rPr lang="zh-CN" altLang="en-US" dirty="0">
                <a:latin typeface="+mn-ea"/>
                <a:cs typeface="楷体_GB2312"/>
              </a:rPr>
              <a:t>内核的</a:t>
            </a:r>
            <a:r>
              <a:rPr lang="en-US" altLang="zh-CN" dirty="0">
                <a:latin typeface="+mn-ea"/>
                <a:cs typeface="楷体_GB2312"/>
              </a:rPr>
              <a:t>ST</a:t>
            </a:r>
            <a:r>
              <a:rPr lang="zh-CN" altLang="en-US" dirty="0">
                <a:latin typeface="+mn-ea"/>
                <a:cs typeface="楷体_GB2312"/>
              </a:rPr>
              <a:t>公司的</a:t>
            </a:r>
            <a:r>
              <a:rPr lang="en-US" altLang="zh-CN" dirty="0">
                <a:solidFill>
                  <a:srgbClr val="0000FF"/>
                </a:solidFill>
                <a:latin typeface="+mn-ea"/>
                <a:cs typeface="楷体_GB2312"/>
              </a:rPr>
              <a:t>32</a:t>
            </a:r>
            <a:r>
              <a:rPr lang="zh-CN" altLang="en-US" dirty="0">
                <a:solidFill>
                  <a:srgbClr val="0000FF"/>
                </a:solidFill>
                <a:latin typeface="+mn-ea"/>
                <a:cs typeface="楷体_GB2312"/>
              </a:rPr>
              <a:t>位单片机</a:t>
            </a:r>
            <a:r>
              <a:rPr lang="en-US" altLang="zh-CN" dirty="0">
                <a:solidFill>
                  <a:srgbClr val="0000FF"/>
                </a:solidFill>
                <a:latin typeface="+mn-ea"/>
                <a:cs typeface="楷体_GB2312"/>
              </a:rPr>
              <a:t>STM32</a:t>
            </a:r>
            <a:r>
              <a:rPr lang="zh-CN" altLang="en-US" dirty="0">
                <a:latin typeface="+mn-ea"/>
                <a:cs typeface="楷体_GB2312"/>
              </a:rPr>
              <a:t>。</a:t>
            </a:r>
            <a:endParaRPr lang="en-US" altLang="zh-CN" dirty="0">
              <a:latin typeface="+mn-ea"/>
              <a:cs typeface="楷体_GB2312"/>
            </a:endParaRPr>
          </a:p>
          <a:p>
            <a:pPr lvl="1">
              <a:lnSpc>
                <a:spcPct val="124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latin typeface="+mn-ea"/>
              </a:rPr>
              <a:t>The Raspberry Pi 4 uses a Broadcom BCM2711 SoC with a 1.5 GHz 64-bit quad-core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ARM Cortex-A72 </a:t>
            </a:r>
            <a:r>
              <a:rPr lang="en-US" altLang="zh-CN" dirty="0">
                <a:latin typeface="+mn-ea"/>
              </a:rPr>
              <a:t>processor, with 1 MB shared L2 cache.</a:t>
            </a:r>
            <a:endParaRPr lang="zh-CN" altLang="en-US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5991CC-3D34-4797-B78C-D4EEC84B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1960028D-32CA-40D6-9AD9-717389D82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185348" name="Rectangle 4">
            <a:extLst>
              <a:ext uri="{FF2B5EF4-FFF2-40B4-BE49-F238E27FC236}">
                <a16:creationId xmlns:a16="http://schemas.microsoft.com/office/drawing/2014/main" id="{E7479D03-B559-4D10-BEEF-494659977A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860" y="1168649"/>
            <a:ext cx="7101840" cy="4857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3200" dirty="0">
                <a:latin typeface="楷体_GB2312"/>
                <a:ea typeface="楷体_GB2312"/>
                <a:cs typeface="楷体_GB2312"/>
              </a:rPr>
              <a:t>8051</a:t>
            </a:r>
            <a:r>
              <a:rPr lang="zh-CN" altLang="en-US" sz="3200" dirty="0">
                <a:latin typeface="楷体_GB2312"/>
                <a:ea typeface="楷体_GB2312"/>
                <a:cs typeface="楷体_GB2312"/>
              </a:rPr>
              <a:t>内核</a:t>
            </a:r>
          </a:p>
        </p:txBody>
      </p:sp>
      <p:pic>
        <p:nvPicPr>
          <p:cNvPr id="38917" name="Picture 2" descr="https://gd1.alicdn.com/imgextra/i3/605605094/TB2OzFKgmhlpuFjSspkXXa1ApXa_!!605605094.png">
            <a:extLst>
              <a:ext uri="{FF2B5EF4-FFF2-40B4-BE49-F238E27FC236}">
                <a16:creationId xmlns:a16="http://schemas.microsoft.com/office/drawing/2014/main" id="{D12E51F8-5F8D-4A25-94B6-1151D857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790864"/>
            <a:ext cx="6212417" cy="406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1F0528-7EF0-4366-B5EC-246A1FF7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26818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1960028D-32CA-40D6-9AD9-717389D82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185348" name="Rectangle 4">
            <a:extLst>
              <a:ext uri="{FF2B5EF4-FFF2-40B4-BE49-F238E27FC236}">
                <a16:creationId xmlns:a16="http://schemas.microsoft.com/office/drawing/2014/main" id="{E7479D03-B559-4D10-BEEF-494659977A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860" y="1168649"/>
            <a:ext cx="7101840" cy="4857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3200" dirty="0">
                <a:latin typeface="楷体_GB2312"/>
                <a:ea typeface="楷体_GB2312"/>
                <a:cs typeface="楷体_GB2312"/>
              </a:rPr>
              <a:t>8051</a:t>
            </a:r>
            <a:r>
              <a:rPr lang="zh-CN" altLang="en-US" sz="3200" dirty="0">
                <a:latin typeface="楷体_GB2312"/>
                <a:ea typeface="楷体_GB2312"/>
                <a:cs typeface="楷体_GB2312"/>
              </a:rPr>
              <a:t>内核</a:t>
            </a:r>
          </a:p>
        </p:txBody>
      </p:sp>
      <p:pic>
        <p:nvPicPr>
          <p:cNvPr id="5" name="Picture 2" descr="https://timgsa.baidu.com/timg?image&amp;quality=80&amp;size=b9999_10000&amp;sec=1490071869035&amp;di=55a1d308f9a84862438c2aab502c8820&amp;imgtype=0&amp;src=http%3A%2F%2Fcache.ourdev.cn%2Fbbs_upload782111%2Ffiles_8%2Fourdev_184574.JPG">
            <a:extLst>
              <a:ext uri="{FF2B5EF4-FFF2-40B4-BE49-F238E27FC236}">
                <a16:creationId xmlns:a16="http://schemas.microsoft.com/office/drawing/2014/main" id="{087472C3-FFC3-4646-8432-069AF3BE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3" y="1704990"/>
            <a:ext cx="5910792" cy="443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E5FD46-AC50-4E29-888B-4539DA4F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0975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https://gd2.alicdn.com/imgextra/i2/605605094/TB2TwIdgJhvOuFjSZFBXXcZgFXa_!!605605094.png">
            <a:extLst>
              <a:ext uri="{FF2B5EF4-FFF2-40B4-BE49-F238E27FC236}">
                <a16:creationId xmlns:a16="http://schemas.microsoft.com/office/drawing/2014/main" id="{D2CBDEAD-B70A-4BAF-968D-CA28AACC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43063"/>
            <a:ext cx="7823200" cy="466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标题 1">
            <a:extLst>
              <a:ext uri="{FF2B5EF4-FFF2-40B4-BE49-F238E27FC236}">
                <a16:creationId xmlns:a16="http://schemas.microsoft.com/office/drawing/2014/main" id="{5C7AF8AA-DA90-47EB-8E6F-37EB5ED5F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41991" name="矩形 6">
            <a:extLst>
              <a:ext uri="{FF2B5EF4-FFF2-40B4-BE49-F238E27FC236}">
                <a16:creationId xmlns:a16="http://schemas.microsoft.com/office/drawing/2014/main" id="{D295018B-4A2C-4EC0-9675-43B563C01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013" y="1503363"/>
            <a:ext cx="1931987" cy="101600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 : 5.5V~3.8V </a:t>
            </a:r>
          </a:p>
          <a:p>
            <a:pPr algn="just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 : 2.4V~3.6V</a:t>
            </a:r>
          </a:p>
          <a:p>
            <a:pPr algn="just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 : 2.5V~5.5V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865A1-5C4D-4A36-93FB-F59783A7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STC15W4K58S4</a:t>
            </a:r>
            <a:r>
              <a:rPr lang="zh-CN" altLang="en-US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开发板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25E85-BC3A-4826-BE48-B1D35BF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493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1319" y="423048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History: Nobel Prize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92" y="3647704"/>
            <a:ext cx="2946270" cy="2246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24" y="3647704"/>
            <a:ext cx="2602878" cy="2246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1024" y="5575439"/>
            <a:ext cx="2602878" cy="318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wrap="square" lIns="68580" tIns="34290" rIns="68580" bIns="34290" rtlCol="0" anchor="t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800" i="1" dirty="0">
                <a:solidFill>
                  <a:schemeClr val="bg1"/>
                </a:solidFill>
                <a:latin typeface="Arial Narrow" panose="020B0606020202030204" pitchFamily="34" charset="0"/>
              </a:rPr>
              <a:t>22nm Tri-gate Transistor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141" y="1208486"/>
            <a:ext cx="52270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1947 AT&amp;T's Bell Labs in Murray Hill</a:t>
            </a:r>
          </a:p>
          <a:p>
            <a:pPr>
              <a:tabLst>
                <a:tab pos="332185" algn="l"/>
                <a:tab pos="2625329" algn="l"/>
              </a:tabLs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John Bardeen	</a:t>
            </a:r>
          </a:p>
          <a:p>
            <a:pPr>
              <a:tabLst>
                <a:tab pos="332185" algn="l"/>
                <a:tab pos="2625329" algn="l"/>
              </a:tabLs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William Shockley</a:t>
            </a:r>
          </a:p>
          <a:p>
            <a:pPr>
              <a:tabLst>
                <a:tab pos="332185" algn="l"/>
              </a:tabLs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Walter Brattain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1956 Nobel Prize in Physics</a:t>
            </a:r>
          </a:p>
          <a:p>
            <a:endParaRPr lang="en-US" sz="21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24" y="1567274"/>
            <a:ext cx="2602878" cy="20697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7692" y="5575439"/>
            <a:ext cx="2946270" cy="318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wrap="square" lIns="68580" tIns="34290" rIns="68580" bIns="34290" rtlCol="0" anchor="t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800" i="1" dirty="0">
                <a:solidFill>
                  <a:schemeClr val="bg1"/>
                </a:solidFill>
                <a:latin typeface="Arial Narrow" panose="020B0606020202030204" pitchFamily="34" charset="0"/>
              </a:rPr>
              <a:t>1947 First Transistor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425425" y="4638686"/>
            <a:ext cx="1128713" cy="264319"/>
          </a:xfrm>
          <a:prstGeom prst="rightArrow">
            <a:avLst>
              <a:gd name="adj1" fmla="val 50000"/>
              <a:gd name="adj2" fmla="val 1256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8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标题 1">
            <a:extLst>
              <a:ext uri="{FF2B5EF4-FFF2-40B4-BE49-F238E27FC236}">
                <a16:creationId xmlns:a16="http://schemas.microsoft.com/office/drawing/2014/main" id="{5C7AF8AA-DA90-47EB-8E6F-37EB5ED5F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865A1-5C4D-4A36-93FB-F59783A7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STM32L051C8T6</a:t>
            </a:r>
            <a:r>
              <a:rPr lang="zh-CN" altLang="en-US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开发板 （</a:t>
            </a:r>
            <a:r>
              <a:rPr lang="en-US" altLang="zh-CN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ARM-M3</a:t>
            </a:r>
            <a:r>
              <a:rPr lang="zh-CN" altLang="en-US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dirty="0"/>
          </a:p>
        </p:txBody>
      </p:sp>
      <p:pic>
        <p:nvPicPr>
          <p:cNvPr id="1028" name="Picture 4" descr="NBIOT 移远BC28模块+stm32开发板例程、教程（打通TCP、COAP协议）2">
            <a:extLst>
              <a:ext uri="{FF2B5EF4-FFF2-40B4-BE49-F238E27FC236}">
                <a16:creationId xmlns:a16="http://schemas.microsoft.com/office/drawing/2014/main" id="{657B40E1-6687-4E21-8CAD-AB9CEC04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80" y="1582739"/>
            <a:ext cx="6076421" cy="47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16BDC-1B3E-42AB-B0EE-8A8287EA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76466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D72889-415E-465A-AE52-33F059B0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1273675"/>
            <a:ext cx="5817658" cy="4875631"/>
          </a:xfrm>
          <a:prstGeom prst="rect">
            <a:avLst/>
          </a:prstGeom>
        </p:spPr>
      </p:pic>
      <p:sp>
        <p:nvSpPr>
          <p:cNvPr id="41988" name="标题 1">
            <a:extLst>
              <a:ext uri="{FF2B5EF4-FFF2-40B4-BE49-F238E27FC236}">
                <a16:creationId xmlns:a16="http://schemas.microsoft.com/office/drawing/2014/main" id="{5C7AF8AA-DA90-47EB-8E6F-37EB5ED5F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单片微型计算机简介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865A1-5C4D-4A36-93FB-F59783A7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Raspberry PI</a:t>
            </a:r>
            <a:r>
              <a:rPr lang="zh-CN" altLang="en-US" sz="2000" kern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开发板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2E781D-4C43-453D-8E93-640A87B1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5863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CA5BD-BFDB-429F-9166-4533EBAF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微型计算机的软件系统</a:t>
            </a:r>
          </a:p>
        </p:txBody>
      </p:sp>
      <p:sp>
        <p:nvSpPr>
          <p:cNvPr id="55299" name="内容占位符 3">
            <a:extLst>
              <a:ext uri="{FF2B5EF4-FFF2-40B4-BE49-F238E27FC236}">
                <a16:creationId xmlns:a16="http://schemas.microsoft.com/office/drawing/2014/main" id="{37DC8593-335E-49FC-828E-9FB07EDBD7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218143"/>
            <a:ext cx="7543800" cy="744288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 dirty="0">
                <a:latin typeface="+mn-ea"/>
                <a:cs typeface="楷体_GB2312"/>
                <a:hlinkClick r:id="rId2" action="ppaction://hlinksldjump"/>
              </a:rPr>
              <a:t>裸机</a:t>
            </a:r>
            <a:r>
              <a:rPr kumimoji="1" lang="en-US" altLang="zh-CN" sz="1800" dirty="0">
                <a:latin typeface="+mn-ea"/>
                <a:cs typeface="楷体_GB2312"/>
              </a:rPr>
              <a:t>——</a:t>
            </a:r>
            <a:r>
              <a:rPr kumimoji="1" lang="zh-CN" altLang="en-US" sz="1800" dirty="0">
                <a:latin typeface="+mn-ea"/>
                <a:cs typeface="楷体_GB2312"/>
              </a:rPr>
              <a:t>只有计算机硬件构成的计算机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 dirty="0">
                <a:latin typeface="+mn-ea"/>
                <a:cs typeface="楷体_GB2312"/>
              </a:rPr>
              <a:t>没有系统程序的支持，裸机是无法工作的</a:t>
            </a:r>
            <a:endParaRPr lang="zh-CN" altLang="en-US" sz="1800" dirty="0">
              <a:latin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DAA51B5-20B6-47CF-8C62-2C6CA73C9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67" y="2040466"/>
            <a:ext cx="7776633" cy="411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4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lnSpc>
                <a:spcPct val="104000"/>
              </a:lnSpc>
              <a:defRPr/>
            </a:pPr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PC</a:t>
            </a:r>
            <a:r>
              <a:rPr lang="zh-CN" altLang="en-US" kern="0" dirty="0">
                <a:solidFill>
                  <a:srgbClr val="FF0000"/>
                </a:solidFill>
                <a:latin typeface="+mn-ea"/>
              </a:rPr>
              <a:t>机的运行过程</a:t>
            </a:r>
          </a:p>
          <a:p>
            <a:pPr lvl="1" eaLnBrk="1" hangingPunct="1">
              <a:lnSpc>
                <a:spcPct val="104000"/>
              </a:lnSpc>
              <a:defRPr/>
            </a:pPr>
            <a:r>
              <a:rPr lang="zh-CN" altLang="en-US" sz="2400" kern="0" dirty="0">
                <a:latin typeface="+mn-ea"/>
                <a:ea typeface="+mn-ea"/>
              </a:rPr>
              <a:t>开机进入系统，执行系统程序，包括开机存储器自检、接口自检、外设自检等等。</a:t>
            </a:r>
          </a:p>
          <a:p>
            <a:pPr lvl="1" eaLnBrk="1" hangingPunct="1">
              <a:lnSpc>
                <a:spcPct val="104000"/>
              </a:lnSpc>
              <a:defRPr/>
            </a:pPr>
            <a:r>
              <a:rPr lang="zh-CN" altLang="en-US" sz="2400" kern="0" dirty="0">
                <a:latin typeface="+mn-ea"/>
                <a:ea typeface="+mn-ea"/>
              </a:rPr>
              <a:t>接受用户通过键盘或者鼠标发出的命令，进一步执行用户要执行的程序。</a:t>
            </a:r>
          </a:p>
          <a:p>
            <a:pPr lvl="1" eaLnBrk="1" hangingPunct="1">
              <a:lnSpc>
                <a:spcPct val="104000"/>
              </a:lnSpc>
              <a:defRPr/>
            </a:pPr>
            <a:r>
              <a:rPr lang="zh-CN" altLang="en-US" sz="2400" kern="0" dirty="0">
                <a:latin typeface="+mn-ea"/>
                <a:ea typeface="+mn-ea"/>
              </a:rPr>
              <a:t>系统程序就把要执行的程序从硬盘里面找到，放进内存，然后运行用户的程序。</a:t>
            </a:r>
          </a:p>
          <a:p>
            <a:pPr lvl="1" eaLnBrk="1" hangingPunct="1">
              <a:lnSpc>
                <a:spcPct val="104000"/>
              </a:lnSpc>
              <a:defRPr/>
            </a:pPr>
            <a:r>
              <a:rPr lang="zh-CN" altLang="en-US" sz="2400" kern="0" dirty="0">
                <a:latin typeface="+mn-ea"/>
                <a:ea typeface="+mn-ea"/>
              </a:rPr>
              <a:t>关闭用户程序时，系统程序会将内存中的信息重新写回到硬盘中保存。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14DCC4-40A2-4BFF-9D0B-42C63DEA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1AA1D-B886-466F-89E7-30D51AF4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单片机运行程序的过程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3CD2B1D2-9E38-4D35-A503-730129E3C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239" y="1502833"/>
            <a:ext cx="7543801" cy="2708805"/>
          </a:xfrm>
        </p:spPr>
        <p:txBody>
          <a:bodyPr/>
          <a:lstStyle/>
          <a:p>
            <a:pPr lvl="1" eaLnBrk="1" hangingPunct="1">
              <a:spcAft>
                <a:spcPts val="180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单片机应用系统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 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可有操作系统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此时一般称之为嵌入式操作系统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的支持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也可没有操作系统的支持。</a:t>
            </a:r>
          </a:p>
          <a:p>
            <a:pPr lvl="1" eaLnBrk="1" hangingPunct="1">
              <a:spcAft>
                <a:spcPts val="180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无论有没有操作系统，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用户所编写的应用程序经过编译后都保存在程序存储器中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一般都保存在单片机内部集成的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FLASH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存储器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，执行时，由单片机内部的控制器控制程序的执行。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7A0EAF-8A15-4EB4-AAB4-C37100939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3367617"/>
            <a:ext cx="7335837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defRPr/>
            </a:pPr>
            <a:r>
              <a:rPr lang="zh-CN" altLang="en-US" sz="2400" kern="0" dirty="0">
                <a:latin typeface="+mn-ea"/>
              </a:rPr>
              <a:t>对普通个人计算机来讲，用户的开发任务主要集中在程序设计方面，硬件设计较少。开发应用系统时，一般用可视化的集成开发环境</a:t>
            </a:r>
            <a:r>
              <a:rPr lang="en-US" altLang="zh-CN" sz="2400" kern="0" dirty="0">
                <a:latin typeface="+mn-ea"/>
              </a:rPr>
              <a:t>, </a:t>
            </a:r>
            <a:r>
              <a:rPr lang="zh-CN" altLang="en-US" sz="2400" kern="0" dirty="0">
                <a:latin typeface="+mn-ea"/>
              </a:rPr>
              <a:t>常见的有</a:t>
            </a:r>
            <a:r>
              <a:rPr lang="en-US" altLang="zh-CN" sz="2400" kern="0" dirty="0">
                <a:latin typeface="+mn-ea"/>
              </a:rPr>
              <a:t>Visual C++, Eclipse, NetBeans, PowerBuilder</a:t>
            </a:r>
            <a:r>
              <a:rPr lang="zh-CN" altLang="en-US" sz="2400" kern="0" dirty="0">
                <a:latin typeface="+mn-ea"/>
              </a:rPr>
              <a:t>等。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4A00A6-D3A9-46B9-A217-9E5784FC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1136845-6D50-4CF9-B742-641C915FB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000" dirty="0">
                <a:latin typeface="+mj-ea"/>
              </a:rPr>
              <a:t>在进行程序设计时应考虑的几个方面</a:t>
            </a:r>
            <a:r>
              <a:rPr lang="en-US" altLang="zh-CN" sz="4000" dirty="0">
                <a:latin typeface="+mj-ea"/>
              </a:rPr>
              <a:t>:   </a:t>
            </a:r>
            <a:r>
              <a:rPr lang="zh-CN" altLang="en-US" sz="4000" dirty="0">
                <a:latin typeface="+mj-ea"/>
              </a:rPr>
              <a:t> </a:t>
            </a:r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9D507397-D660-4892-9552-0FBC5BA6F5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194858"/>
            <a:ext cx="7461673" cy="23923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1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）模块化、结构化的程序设计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根据系统功能要求，将软件分成若干个相对独立的模块，实现各功能程序的模块化、子程序化。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CA06F5-13C6-4F82-B2AF-837E0AC0E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" y="3186113"/>
            <a:ext cx="7461673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200" kern="0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3200" kern="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3200" kern="0" dirty="0">
                <a:solidFill>
                  <a:srgbClr val="FF0000"/>
                </a:solidFill>
                <a:latin typeface="+mn-ea"/>
              </a:rPr>
              <a:t>）建立正确的数学模型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000" kern="0" dirty="0">
                <a:latin typeface="+mn-ea"/>
              </a:rPr>
              <a:t>   根据功能要求，描述各输入和输出变量之间的数学关系</a:t>
            </a:r>
            <a:r>
              <a:rPr lang="en-US" altLang="zh-CN" sz="2000" kern="0" dirty="0">
                <a:latin typeface="+mn-ea"/>
              </a:rPr>
              <a:t>——</a:t>
            </a:r>
            <a:r>
              <a:rPr lang="zh-CN" altLang="en-US" sz="2000" kern="0" dirty="0">
                <a:latin typeface="+mn-ea"/>
              </a:rPr>
              <a:t>这是关系到系统性能好坏的重要因素。</a:t>
            </a:r>
            <a:endParaRPr lang="en-US" altLang="zh-CN" sz="2000" kern="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AB1230-1DBC-48EA-9464-30AFF10A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8B2EC-301C-49F6-A1EA-4181192F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000" dirty="0">
                <a:latin typeface="+mj-ea"/>
              </a:rPr>
              <a:t>在进行程序设计时应考虑的几个方面</a:t>
            </a:r>
            <a:r>
              <a:rPr lang="en-US" altLang="zh-CN" sz="4000" dirty="0">
                <a:latin typeface="+mj-ea"/>
              </a:rPr>
              <a:t>:</a:t>
            </a:r>
            <a:endParaRPr lang="zh-CN" altLang="en-US" sz="4000" dirty="0">
              <a:latin typeface="+mj-ea"/>
            </a:endParaRP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351B02F7-A0D7-4FAF-81F5-8C1299C5AA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59" y="1123950"/>
            <a:ext cx="7543801" cy="364701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）绘制程序流程图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 绘制程序流程图是程序设计的一个重要组成部分，而且是决定成败的关键部分。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 </a:t>
            </a:r>
            <a:r>
              <a:rPr lang="zh-CN" altLang="en-US" dirty="0">
                <a:solidFill>
                  <a:srgbClr val="CC3300"/>
                </a:solidFill>
                <a:latin typeface="+mn-ea"/>
                <a:cs typeface="楷体_GB2312"/>
              </a:rPr>
              <a:t>流程图的优势：</a:t>
            </a:r>
            <a:r>
              <a:rPr lang="zh-CN" altLang="en-US" dirty="0">
                <a:latin typeface="+mn-ea"/>
                <a:cs typeface="楷体_GB2312"/>
              </a:rPr>
              <a:t>从某种意义上讲，恰当的程序流程图将有助于程序的编写和优化，缩短程序的调试过程。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72F4C0-7484-4390-9D7B-C521485E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86BB0-68FC-4D16-95C2-A6396816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78139"/>
            <a:ext cx="7543800" cy="8314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000" dirty="0">
                <a:latin typeface="+mj-ea"/>
              </a:rPr>
              <a:t>在进行程序设计时应考虑的几个方面</a:t>
            </a:r>
            <a:r>
              <a:rPr lang="en-US" altLang="zh-CN" sz="4000" dirty="0">
                <a:latin typeface="+mj-ea"/>
              </a:rPr>
              <a:t>:</a:t>
            </a:r>
            <a:endParaRPr lang="zh-CN" altLang="en-US" sz="4000" dirty="0">
              <a:latin typeface="+mj-ea"/>
            </a:endParaRP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E2B6A4B8-C1AD-4F7A-9F9C-93F055AF83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3600" y="1146175"/>
            <a:ext cx="7382934" cy="4894263"/>
          </a:xfrm>
        </p:spPr>
        <p:txBody>
          <a:bodyPr/>
          <a:lstStyle/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）合理分配系统资源</a:t>
            </a:r>
          </a:p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包括</a:t>
            </a:r>
            <a:r>
              <a:rPr lang="en-US" altLang="zh-CN" dirty="0">
                <a:latin typeface="+mn-ea"/>
                <a:cs typeface="楷体_GB2312"/>
              </a:rPr>
              <a:t>ROM</a:t>
            </a:r>
            <a:r>
              <a:rPr lang="zh-CN" altLang="en-US" dirty="0">
                <a:latin typeface="+mn-ea"/>
                <a:cs typeface="楷体_GB2312"/>
              </a:rPr>
              <a:t>、</a:t>
            </a:r>
            <a:r>
              <a:rPr lang="en-US" altLang="zh-CN" dirty="0">
                <a:latin typeface="+mn-ea"/>
                <a:cs typeface="楷体_GB2312"/>
              </a:rPr>
              <a:t>RAM</a:t>
            </a:r>
            <a:r>
              <a:rPr lang="zh-CN" altLang="en-US" dirty="0">
                <a:latin typeface="+mn-ea"/>
                <a:cs typeface="楷体_GB2312"/>
              </a:rPr>
              <a:t>、定时</a:t>
            </a:r>
            <a:r>
              <a:rPr lang="en-US" altLang="zh-CN" dirty="0">
                <a:latin typeface="+mn-ea"/>
                <a:cs typeface="楷体_GB2312"/>
              </a:rPr>
              <a:t>/</a:t>
            </a:r>
            <a:r>
              <a:rPr lang="zh-CN" altLang="en-US" dirty="0">
                <a:latin typeface="+mn-ea"/>
                <a:cs typeface="楷体_GB2312"/>
              </a:rPr>
              <a:t>计数器、中断源等。资源规划好后，应列出一张详细的资源分配表，以方便编程时查阅。</a:t>
            </a:r>
          </a:p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5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）注释</a:t>
            </a:r>
          </a:p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dirty="0">
                <a:latin typeface="+mn-ea"/>
                <a:cs typeface="楷体_GB2312"/>
              </a:rPr>
              <a:t>   在程序的适当位置写上功能注释，提高程序的可读性。</a:t>
            </a:r>
          </a:p>
          <a:p>
            <a:pPr eaLnBrk="1" hangingPunct="1">
              <a:lnSpc>
                <a:spcPct val="124000"/>
              </a:lnSpc>
              <a:spcBef>
                <a:spcPct val="0"/>
              </a:spcBef>
              <a:spcAft>
                <a:spcPts val="1800"/>
              </a:spcAft>
            </a:pPr>
            <a:endParaRPr lang="en-US" altLang="zh-CN" dirty="0">
              <a:latin typeface="+mn-ea"/>
              <a:cs typeface="楷体_GB231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D1CC25-165B-4833-A882-EEE67736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097A2-F387-4D6E-99AF-2EB672FC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000" dirty="0">
                <a:latin typeface="+mj-ea"/>
              </a:rPr>
              <a:t>在进行程序设计时应考虑的几个方面</a:t>
            </a:r>
            <a:r>
              <a:rPr lang="en-US" altLang="zh-CN" sz="4000" dirty="0">
                <a:latin typeface="+mj-ea"/>
              </a:rPr>
              <a:t>:</a:t>
            </a:r>
            <a:endParaRPr lang="zh-CN" altLang="en-US" sz="4000" dirty="0">
              <a:latin typeface="+mj-ea"/>
            </a:endParaRPr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3DBAE9BA-F7EA-449F-B856-E713A03B71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59" y="1206500"/>
            <a:ext cx="7436273" cy="48037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6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）抗干扰设计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800" dirty="0">
                <a:latin typeface="+mn-ea"/>
                <a:cs typeface="楷体_GB2312"/>
              </a:rPr>
              <a:t>   加强软件抗干扰设计，这是提高计算机应用系统可靠性的有力措施。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zh-CN" altLang="en-US" sz="2800" dirty="0">
                <a:latin typeface="+mn-ea"/>
                <a:cs typeface="楷体_GB2312"/>
              </a:rPr>
              <a:t>通过编辑软件编辑出的源程序，必须用编译程序汇编后生成目标代码。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712517-418C-4649-98D3-CB584180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5F450B0C-EBF0-4F18-B81C-6E1B48424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b="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000" b="0" dirty="0">
                <a:latin typeface="宋体" panose="02010600030101010101" pitchFamily="2" charset="-122"/>
                <a:ea typeface="宋体" panose="02010600030101010101" pitchFamily="2" charset="-122"/>
              </a:rPr>
              <a:t>微型计算机的应用</a:t>
            </a:r>
            <a:endParaRPr lang="zh-CN" altLang="en-US" sz="4000" dirty="0"/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051EDE64-F8BA-48A2-9A10-B728832C8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271035"/>
            <a:ext cx="7495540" cy="4875765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工业生产控制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数据采集和处理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设备控制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智能化仪器仪表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日常生活等。</a:t>
            </a:r>
            <a:endParaRPr lang="en-US" altLang="zh-CN" dirty="0">
              <a:latin typeface="+mn-ea"/>
              <a:cs typeface="楷体_GB2312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+mn-ea"/>
              <a:cs typeface="楷体_GB2312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ea"/>
                <a:cs typeface="楷体_GB2312"/>
              </a:rPr>
              <a:t>特点：</a:t>
            </a:r>
            <a:endParaRPr lang="en-US" altLang="zh-CN" dirty="0">
              <a:latin typeface="+mn-ea"/>
              <a:cs typeface="楷体_GB2312"/>
            </a:endParaRP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集成度高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体积小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功耗低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可靠性高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使用灵活方便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控制功能强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编程保密化</a:t>
            </a:r>
          </a:p>
          <a:p>
            <a:pPr marL="180975" indent="-180975"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cs typeface="楷体_GB2312"/>
              </a:rPr>
              <a:t>	</a:t>
            </a:r>
            <a:r>
              <a:rPr lang="zh-CN" altLang="en-US" dirty="0">
                <a:latin typeface="宋体" panose="02010600030101010101" pitchFamily="2" charset="-122"/>
                <a:cs typeface="楷体_GB2312"/>
              </a:rPr>
              <a:t>价格低廉等。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26C435-540B-4566-B5F2-3A491BF7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E7A10-5648-4B43-9788-E9C611053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latin typeface="+mj-ea"/>
              </a:rPr>
              <a:t>单片机的特点</a:t>
            </a:r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D907E892-A196-45C6-AEC3-F623B8052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59" y="1507066"/>
            <a:ext cx="7543801" cy="408940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CN" altLang="en-US" sz="4000" kern="0" dirty="0">
                <a:solidFill>
                  <a:srgbClr val="FF0000"/>
                </a:solidFill>
                <a:latin typeface="+mn-ea"/>
              </a:rPr>
              <a:t>单片机的选择</a:t>
            </a:r>
          </a:p>
          <a:p>
            <a:pPr marL="0" indent="0">
              <a:buNone/>
              <a:defRPr/>
            </a:pPr>
            <a:r>
              <a:rPr lang="zh-CN" altLang="en-US" sz="2400" kern="0" dirty="0">
                <a:latin typeface="+mn-ea"/>
              </a:rPr>
              <a:t>      </a:t>
            </a:r>
            <a:r>
              <a:rPr lang="zh-CN" altLang="en-US" sz="2400" dirty="0">
                <a:latin typeface="+mn-ea"/>
              </a:rPr>
              <a:t>当前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出现了</a:t>
            </a:r>
            <a:r>
              <a:rPr lang="en-US" altLang="zh-CN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位、</a:t>
            </a:r>
            <a:r>
              <a:rPr lang="en-US" altLang="zh-CN" sz="2400" dirty="0">
                <a:latin typeface="+mn-ea"/>
              </a:rPr>
              <a:t>32</a:t>
            </a:r>
            <a:r>
              <a:rPr lang="zh-CN" altLang="en-US" sz="2400" dirty="0">
                <a:latin typeface="+mn-ea"/>
              </a:rPr>
              <a:t>位</a:t>
            </a:r>
            <a:r>
              <a:rPr lang="en-US" altLang="zh-CN" sz="2400" dirty="0">
                <a:latin typeface="+mn-ea"/>
              </a:rPr>
              <a:t>(STM32)</a:t>
            </a:r>
            <a:r>
              <a:rPr lang="zh-CN" altLang="en-US" sz="2400" dirty="0">
                <a:latin typeface="+mn-ea"/>
              </a:rPr>
              <a:t>的单片机。单片机在集成度、运算速度、接口性能等方面都在不断创新。但是，到目前为止，在工业控制、测量检测、仪器仪表等方面， </a:t>
            </a:r>
            <a:r>
              <a:rPr lang="en-US" altLang="zh-CN" sz="2400" kern="0" dirty="0">
                <a:solidFill>
                  <a:srgbClr val="CC3300"/>
                </a:solidFill>
                <a:latin typeface="+mn-ea"/>
              </a:rPr>
              <a:t>8</a:t>
            </a:r>
            <a:r>
              <a:rPr lang="zh-CN" altLang="en-US" sz="2400" kern="0" dirty="0">
                <a:solidFill>
                  <a:srgbClr val="CC3300"/>
                </a:solidFill>
                <a:latin typeface="+mn-ea"/>
              </a:rPr>
              <a:t>位单片机仍然是主流单片机</a:t>
            </a:r>
          </a:p>
          <a:p>
            <a:pPr marL="180975" indent="-180975" eaLnBrk="1" hangingPunct="1">
              <a:spcBef>
                <a:spcPct val="0"/>
              </a:spcBef>
              <a:buFontTx/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BD5FEC-CDDF-49DC-B87A-8F1D5C7F9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866" y="2899834"/>
            <a:ext cx="7443894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endParaRPr lang="zh-CN" altLang="en-US" kern="0" dirty="0">
              <a:solidFill>
                <a:srgbClr val="CC3300"/>
              </a:solidFill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8E0D8-E1D7-4885-91D4-9D8F3835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 r="6645"/>
          <a:stretch/>
        </p:blipFill>
        <p:spPr>
          <a:xfrm>
            <a:off x="5569527" y="3647704"/>
            <a:ext cx="3139354" cy="2243099"/>
          </a:xfrm>
          <a:prstGeom prst="rect">
            <a:avLst/>
          </a:prstGeom>
        </p:spPr>
      </p:pic>
      <p:pic>
        <p:nvPicPr>
          <p:cNvPr id="1026" name="Picture 2" descr="「first integrated circuit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r="9434"/>
          <a:stretch/>
        </p:blipFill>
        <p:spPr bwMode="auto">
          <a:xfrm>
            <a:off x="964458" y="3644519"/>
            <a:ext cx="3236119" cy="22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85813" y="431687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Nobel Prize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9527" y="5575439"/>
            <a:ext cx="3139354" cy="318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wrap="square" lIns="68580" tIns="34290" rIns="68580" bIns="34290" rtlCol="0" anchor="t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800" i="1" dirty="0">
                <a:solidFill>
                  <a:schemeClr val="bg1"/>
                </a:solidFill>
                <a:latin typeface="Arial Narrow" panose="020B0606020202030204" pitchFamily="34" charset="0"/>
              </a:rPr>
              <a:t>Recent 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13" y="1574352"/>
            <a:ext cx="560113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Circuit (IC)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1958,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Jack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Kilby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Texas Instruments,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a year after, Robert Noyce, Fairchild Semiconductor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Kilby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won the 2000 Nobel Prize in Physics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458" y="5575439"/>
            <a:ext cx="3236119" cy="318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wrap="square" lIns="68580" tIns="34290" rIns="68580" bIns="34290" rtlCol="0" anchor="t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800" i="1" dirty="0">
                <a:solidFill>
                  <a:schemeClr val="bg1"/>
                </a:solidFill>
                <a:latin typeface="Arial Narrow" panose="020B0606020202030204" pitchFamily="34" charset="0"/>
              </a:rPr>
              <a:t>1958 First IC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79223" y="4635501"/>
            <a:ext cx="920141" cy="264319"/>
          </a:xfrm>
          <a:prstGeom prst="rightArrow">
            <a:avLst>
              <a:gd name="adj1" fmla="val 50000"/>
              <a:gd name="adj2" fmla="val 1256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91" y="1596584"/>
            <a:ext cx="2411990" cy="200999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7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>
            <a:extLst>
              <a:ext uri="{FF2B5EF4-FFF2-40B4-BE49-F238E27FC236}">
                <a16:creationId xmlns:a16="http://schemas.microsoft.com/office/drawing/2014/main" id="{4628ED3E-28F6-4974-A03B-96BE1C12C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000" b="0" dirty="0">
                <a:latin typeface="宋体" panose="02010600030101010101" pitchFamily="2" charset="-122"/>
                <a:ea typeface="宋体" panose="02010600030101010101" pitchFamily="2" charset="-122"/>
              </a:rPr>
              <a:t>微型计算机的应用</a:t>
            </a:r>
          </a:p>
        </p:txBody>
      </p:sp>
      <p:sp>
        <p:nvSpPr>
          <p:cNvPr id="62467" name="内容占位符 1">
            <a:extLst>
              <a:ext uri="{FF2B5EF4-FFF2-40B4-BE49-F238E27FC236}">
                <a16:creationId xmlns:a16="http://schemas.microsoft.com/office/drawing/2014/main" id="{E9E6B5C5-3A25-446C-A198-BEC6214C68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8313" y="1179315"/>
            <a:ext cx="8229600" cy="569912"/>
          </a:xfrm>
        </p:spPr>
        <p:txBody>
          <a:bodyPr>
            <a:normAutofit/>
          </a:bodyPr>
          <a:lstStyle/>
          <a:p>
            <a:pPr eaLnBrk="1" hangingPunct="1">
              <a:lnSpc>
                <a:spcPct val="113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、科学计算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6DC3153-015A-4711-B5C8-89D29E8D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" y="1701120"/>
            <a:ext cx="8345487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latin typeface="+mn-ea"/>
              </a:rPr>
              <a:t> 通用微型计算机的重要应用之一 。例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美国</a:t>
            </a:r>
            <a:r>
              <a:rPr lang="en-US" altLang="zh-CN" sz="2400" dirty="0" err="1">
                <a:latin typeface="+mn-ea"/>
              </a:rPr>
              <a:t>Seguent</a:t>
            </a:r>
            <a:r>
              <a:rPr lang="zh-CN" altLang="en-US" sz="2400" dirty="0">
                <a:latin typeface="+mn-ea"/>
              </a:rPr>
              <a:t>公司最早用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</a:t>
            </a:r>
            <a:r>
              <a:rPr lang="en-US" altLang="zh-CN" sz="2400" dirty="0">
                <a:latin typeface="+mn-ea"/>
              </a:rPr>
              <a:t>Intel 80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386</a:t>
            </a:r>
            <a:r>
              <a:rPr lang="zh-CN" altLang="en-US" sz="2400" dirty="0">
                <a:latin typeface="+mn-ea"/>
              </a:rPr>
              <a:t>构成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Symmetry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计算机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速度为</a:t>
            </a:r>
            <a:r>
              <a:rPr lang="en-US" altLang="zh-CN" sz="2400" dirty="0">
                <a:latin typeface="+mn-ea"/>
              </a:rPr>
              <a:t>120MIPS (Million Instructions Per Second), </a:t>
            </a:r>
            <a:r>
              <a:rPr lang="zh-CN" altLang="en-US" sz="2400" dirty="0">
                <a:latin typeface="+mn-ea"/>
              </a:rPr>
              <a:t>达到</a:t>
            </a:r>
            <a:r>
              <a:rPr lang="en-US" altLang="zh-CN" sz="2400" dirty="0">
                <a:latin typeface="+mn-ea"/>
              </a:rPr>
              <a:t>IBM 3090</a:t>
            </a:r>
            <a:r>
              <a:rPr lang="zh-CN" altLang="en-US" sz="2400" dirty="0">
                <a:latin typeface="+mn-ea"/>
              </a:rPr>
              <a:t>系列中最高档大型机的性能</a:t>
            </a:r>
            <a:r>
              <a:rPr lang="en-US" altLang="zh-CN" sz="2400" dirty="0">
                <a:latin typeface="+mn-ea"/>
              </a:rPr>
              <a:t>,  </a:t>
            </a:r>
            <a:r>
              <a:rPr lang="zh-CN" altLang="en-US" sz="2400" dirty="0">
                <a:latin typeface="+mn-ea"/>
              </a:rPr>
              <a:t>价格却不到后者的十分之一</a:t>
            </a:r>
            <a:endParaRPr lang="en-US" altLang="zh-CN" sz="2400" kern="0" dirty="0">
              <a:latin typeface="+mn-ea"/>
            </a:endParaRPr>
          </a:p>
          <a:p>
            <a:pPr eaLnBrk="1" hangingPunct="1">
              <a:defRPr/>
            </a:pPr>
            <a:r>
              <a:rPr lang="en-US" altLang="zh-CN" sz="2400" kern="0" dirty="0">
                <a:latin typeface="+mn-ea"/>
              </a:rPr>
              <a:t>1996</a:t>
            </a:r>
            <a:r>
              <a:rPr lang="zh-CN" altLang="en-US" sz="2400" kern="0" dirty="0">
                <a:latin typeface="+mn-ea"/>
              </a:rPr>
              <a:t>年</a:t>
            </a:r>
            <a:r>
              <a:rPr lang="en-US" altLang="zh-CN" sz="2400" kern="0" dirty="0">
                <a:latin typeface="+mn-ea"/>
              </a:rPr>
              <a:t>, </a:t>
            </a:r>
            <a:r>
              <a:rPr lang="zh-CN" altLang="en-US" sz="2400" kern="0" dirty="0">
                <a:latin typeface="+mn-ea"/>
              </a:rPr>
              <a:t>由美国能源部</a:t>
            </a:r>
            <a:r>
              <a:rPr lang="en-US" altLang="zh-CN" sz="2400" kern="0" dirty="0">
                <a:latin typeface="+mn-ea"/>
              </a:rPr>
              <a:t>(DOE)</a:t>
            </a:r>
            <a:r>
              <a:rPr lang="zh-CN" altLang="en-US" sz="2400" kern="0" dirty="0">
                <a:latin typeface="+mn-ea"/>
              </a:rPr>
              <a:t>发起和支持</a:t>
            </a:r>
            <a:r>
              <a:rPr lang="en-US" altLang="zh-CN" sz="2400" kern="0" dirty="0">
                <a:latin typeface="+mn-ea"/>
              </a:rPr>
              <a:t>, </a:t>
            </a:r>
            <a:r>
              <a:rPr lang="zh-CN" altLang="en-US" sz="2400" kern="0" dirty="0">
                <a:latin typeface="+mn-ea"/>
              </a:rPr>
              <a:t>由</a:t>
            </a:r>
            <a:r>
              <a:rPr lang="en-US" altLang="zh-CN" sz="2400" kern="0" dirty="0">
                <a:latin typeface="+mn-ea"/>
              </a:rPr>
              <a:t>Intel</a:t>
            </a:r>
            <a:r>
              <a:rPr lang="zh-CN" altLang="en-US" sz="2400" kern="0" dirty="0">
                <a:latin typeface="+mn-ea"/>
              </a:rPr>
              <a:t>建成的</a:t>
            </a: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Option Red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系统</a:t>
            </a:r>
            <a:r>
              <a:rPr lang="en-US" altLang="zh-CN" sz="2400" kern="0" dirty="0">
                <a:latin typeface="+mn-ea"/>
              </a:rPr>
              <a:t>, </a:t>
            </a:r>
            <a:r>
              <a:rPr lang="zh-CN" altLang="en-US" sz="2400" kern="0" dirty="0">
                <a:latin typeface="+mn-ea"/>
              </a:rPr>
              <a:t>用</a:t>
            </a: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9216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个微处理器</a:t>
            </a:r>
            <a:r>
              <a:rPr lang="zh-CN" altLang="en-US" sz="2400" kern="0" dirty="0">
                <a:latin typeface="+mn-ea"/>
              </a:rPr>
              <a:t>使系统每秒浮点运算峰值速度达到</a:t>
            </a:r>
            <a:r>
              <a:rPr lang="en-US" altLang="zh-CN" sz="2400" kern="0" dirty="0">
                <a:latin typeface="+mn-ea"/>
              </a:rPr>
              <a:t>1.8T flop/s(</a:t>
            </a:r>
            <a:r>
              <a:rPr lang="en-US" altLang="en-US" sz="2400" kern="0" dirty="0">
                <a:latin typeface="+mn-ea"/>
              </a:rPr>
              <a:t>每秒1.8万亿次</a:t>
            </a:r>
            <a:r>
              <a:rPr lang="zh-CN" altLang="en-US" sz="2400" kern="0" dirty="0">
                <a:latin typeface="+mn-ea"/>
              </a:rPr>
              <a:t>浮点</a:t>
            </a:r>
            <a:r>
              <a:rPr lang="en-US" altLang="en-US" sz="2400" kern="0" dirty="0" err="1">
                <a:latin typeface="+mn-ea"/>
              </a:rPr>
              <a:t>运算</a:t>
            </a:r>
            <a:r>
              <a:rPr lang="en-US" altLang="zh-CN" sz="2400" kern="0" dirty="0">
                <a:latin typeface="+mn-ea"/>
              </a:rPr>
              <a:t>),  </a:t>
            </a:r>
            <a:r>
              <a:rPr lang="zh-CN" altLang="en-US" sz="2400" kern="0" dirty="0">
                <a:latin typeface="+mn-ea"/>
              </a:rPr>
              <a:t>成为世界上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第一台万亿次计算机</a:t>
            </a:r>
            <a:r>
              <a:rPr lang="zh-CN" altLang="en-US" sz="2400" kern="0" dirty="0">
                <a:latin typeface="+mn-ea"/>
              </a:rPr>
              <a:t>。</a:t>
            </a:r>
            <a:endParaRPr lang="en-US" altLang="zh-CN" sz="2400" kern="0" dirty="0"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0205AC-7DBA-4487-88F1-64EDA3C3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>
            <a:extLst>
              <a:ext uri="{FF2B5EF4-FFF2-40B4-BE49-F238E27FC236}">
                <a16:creationId xmlns:a16="http://schemas.microsoft.com/office/drawing/2014/main" id="{5A01BC88-7B53-47D8-AC8A-8FF773147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、科学计算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A1AEC7E8-C3B1-4301-93C9-E918B1DA5F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0729" y="1698172"/>
            <a:ext cx="7278460" cy="1081314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>
                <a:latin typeface="+mn-ea"/>
                <a:cs typeface="楷体_GB2312"/>
              </a:rPr>
              <a:t>1998</a:t>
            </a:r>
            <a:r>
              <a:rPr lang="zh-CN" altLang="en-US" dirty="0">
                <a:latin typeface="+mn-ea"/>
                <a:cs typeface="楷体_GB2312"/>
              </a:rPr>
              <a:t>年，同样得到</a:t>
            </a:r>
            <a:r>
              <a:rPr lang="en-US" altLang="zh-CN" dirty="0">
                <a:latin typeface="+mn-ea"/>
                <a:cs typeface="楷体_GB2312"/>
              </a:rPr>
              <a:t>DOE</a:t>
            </a:r>
            <a:r>
              <a:rPr lang="zh-CN" altLang="en-US" dirty="0">
                <a:latin typeface="+mn-ea"/>
                <a:cs typeface="楷体_GB2312"/>
              </a:rPr>
              <a:t>支持的由</a:t>
            </a:r>
            <a:r>
              <a:rPr lang="en-US" altLang="zh-CN" dirty="0">
                <a:latin typeface="+mn-ea"/>
                <a:cs typeface="楷体_GB2312"/>
              </a:rPr>
              <a:t>IBM</a:t>
            </a:r>
            <a:r>
              <a:rPr lang="zh-CN" altLang="en-US" dirty="0">
                <a:latin typeface="+mn-ea"/>
                <a:cs typeface="楷体_GB2312"/>
              </a:rPr>
              <a:t>建成的</a:t>
            </a:r>
            <a:r>
              <a:rPr lang="en-US" altLang="zh-CN" dirty="0">
                <a:latin typeface="+mn-ea"/>
                <a:cs typeface="楷体_GB2312"/>
              </a:rPr>
              <a:t>Blue Pacific</a:t>
            </a:r>
            <a:r>
              <a:rPr lang="zh-CN" altLang="en-US" dirty="0">
                <a:latin typeface="+mn-ea"/>
                <a:cs typeface="楷体_GB2312"/>
              </a:rPr>
              <a:t>内含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5856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个微处理器</a:t>
            </a:r>
            <a:r>
              <a:rPr lang="zh-CN" altLang="en-US" dirty="0">
                <a:latin typeface="+mn-ea"/>
                <a:cs typeface="楷体_GB2312"/>
              </a:rPr>
              <a:t>，峰值速度达到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3.888Tflop/s</a:t>
            </a:r>
            <a:r>
              <a:rPr lang="zh-CN" altLang="en-US" dirty="0">
                <a:latin typeface="+mn-ea"/>
                <a:cs typeface="楷体_GB2312"/>
              </a:rPr>
              <a:t>。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dirty="0">
              <a:latin typeface="+mn-ea"/>
              <a:cs typeface="楷体_GB231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F023CC-5B98-47F4-9F1E-1544B0710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729" y="2608262"/>
            <a:ext cx="727846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9388" indent="-179388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42913" indent="-263525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Blip>
                <a:blip r:embed="rId3"/>
              </a:buBlip>
              <a:defRPr sz="28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fontAlgn="base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marL="0" indent="0" eaLnBrk="1" hangingPunct="1">
              <a:spcAft>
                <a:spcPts val="1800"/>
              </a:spcAft>
              <a:defRPr/>
            </a:pPr>
            <a:r>
              <a:rPr lang="en-US" altLang="zh-CN" kern="0" dirty="0">
                <a:latin typeface="+mn-ea"/>
              </a:rPr>
              <a:t>2000</a:t>
            </a:r>
            <a:r>
              <a:rPr lang="zh-CN" altLang="en-US" kern="0" dirty="0">
                <a:latin typeface="+mn-ea"/>
              </a:rPr>
              <a:t>年，在</a:t>
            </a:r>
            <a:r>
              <a:rPr lang="en-US" altLang="zh-CN" kern="0" dirty="0">
                <a:latin typeface="+mn-ea"/>
              </a:rPr>
              <a:t>DOE</a:t>
            </a:r>
            <a:r>
              <a:rPr lang="zh-CN" altLang="en-US" kern="0" dirty="0">
                <a:latin typeface="+mn-ea"/>
              </a:rPr>
              <a:t>支持下，</a:t>
            </a:r>
            <a:r>
              <a:rPr lang="en-US" altLang="zh-CN" kern="0" dirty="0">
                <a:latin typeface="+mn-ea"/>
              </a:rPr>
              <a:t>IBM</a:t>
            </a:r>
            <a:r>
              <a:rPr lang="zh-CN" altLang="en-US" kern="0" dirty="0">
                <a:latin typeface="+mn-ea"/>
              </a:rPr>
              <a:t>又建成内含</a:t>
            </a:r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8192</a:t>
            </a:r>
            <a:r>
              <a:rPr lang="zh-CN" altLang="en-US" kern="0" dirty="0">
                <a:solidFill>
                  <a:srgbClr val="FF0000"/>
                </a:solidFill>
                <a:latin typeface="+mn-ea"/>
              </a:rPr>
              <a:t>个微处理器</a:t>
            </a:r>
            <a:r>
              <a:rPr lang="zh-CN" altLang="en-US" kern="0" dirty="0">
                <a:latin typeface="+mn-ea"/>
              </a:rPr>
              <a:t>的</a:t>
            </a:r>
            <a:r>
              <a:rPr lang="en-US" altLang="zh-CN" kern="0" dirty="0">
                <a:latin typeface="+mn-ea"/>
              </a:rPr>
              <a:t>Option White,  </a:t>
            </a:r>
            <a:r>
              <a:rPr lang="zh-CN" altLang="en-US" kern="0" dirty="0">
                <a:latin typeface="+mn-ea"/>
              </a:rPr>
              <a:t>其系统峰值达到</a:t>
            </a:r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12.3Tflop/s</a:t>
            </a:r>
            <a:r>
              <a:rPr lang="zh-CN" altLang="en-US" kern="0" dirty="0">
                <a:latin typeface="+mn-ea"/>
              </a:rPr>
              <a:t>。</a:t>
            </a:r>
            <a:endParaRPr lang="en-US" altLang="zh-CN" kern="0" dirty="0">
              <a:latin typeface="+mn-ea"/>
            </a:endParaRPr>
          </a:p>
          <a:p>
            <a:pPr marL="0" indent="0" eaLnBrk="1" hangingPunct="1">
              <a:spcAft>
                <a:spcPts val="1800"/>
              </a:spcAft>
              <a:defRPr/>
            </a:pPr>
            <a:r>
              <a:rPr lang="zh-CN" altLang="en-US" kern="0" dirty="0">
                <a:latin typeface="+mn-ea"/>
              </a:rPr>
              <a:t> 这些系统尽管是由微处理器架构而成的，但是无论是从规模还是功能上，都成了超级计算机。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0CC73C-72E4-4C6B-95F1-41CBC54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91000318-B77B-452B-86B5-377579A66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、信息处理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77FA352-B0F4-4D51-8765-E70BEE2C61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600" y="1432832"/>
            <a:ext cx="8361363" cy="4444093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800" dirty="0">
                <a:latin typeface="+mn-ea"/>
                <a:cs typeface="楷体_GB2312"/>
              </a:rPr>
              <a:t>由于</a:t>
            </a:r>
            <a:r>
              <a:rPr lang="en-US" altLang="zh-CN" sz="2800" dirty="0">
                <a:latin typeface="+mn-ea"/>
                <a:cs typeface="楷体_GB2312"/>
              </a:rPr>
              <a:t>Internet</a:t>
            </a:r>
            <a:r>
              <a:rPr lang="zh-CN" altLang="en-US" sz="2800" dirty="0">
                <a:latin typeface="+mn-ea"/>
                <a:cs typeface="楷体_GB2312"/>
              </a:rPr>
              <a:t>的蓬勃发展，使世界进入了崭新的信息时代，对大量信息包括多媒体信息的处理是信息时代的必然要求。</a:t>
            </a:r>
            <a:endParaRPr lang="en-US" altLang="zh-CN" sz="2800" dirty="0">
              <a:latin typeface="+mn-ea"/>
              <a:cs typeface="楷体_GB231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连接在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楷体_GB2312"/>
              </a:rPr>
              <a:t>Internet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上的微型计算机</a:t>
            </a:r>
            <a:r>
              <a:rPr lang="zh-CN" altLang="en-US" sz="2800" dirty="0">
                <a:latin typeface="+mn-ea"/>
                <a:cs typeface="楷体_GB2312"/>
              </a:rPr>
              <a:t>配上相应的软件以后，就可以很灵活地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楷体_GB2312"/>
              </a:rPr>
              <a:t>对各种信息进行检索、传输、分类、加工、存储和打印</a:t>
            </a:r>
            <a:r>
              <a:rPr lang="zh-CN" altLang="en-US" sz="2800" dirty="0">
                <a:latin typeface="+mn-ea"/>
                <a:cs typeface="楷体_GB2312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endParaRPr lang="zh-CN" altLang="en-US" sz="2800" dirty="0">
              <a:latin typeface="+mn-ea"/>
              <a:cs typeface="楷体_GB231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Tx/>
              <a:buNone/>
            </a:pPr>
            <a:endParaRPr lang="en-US" altLang="zh-CN" sz="2800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3DB536-1E39-49E8-BC60-15A2D89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E4610AB7-0852-462C-B996-77EB5C3EA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、过程控制</a:t>
            </a:r>
          </a:p>
        </p:txBody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D5786D2B-2EDF-4E45-A87C-7A72ED035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60" y="1160463"/>
            <a:ext cx="7844790" cy="4330019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过程控制是微型计算机应用最多、也是最有效的方面之一。   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在制造工业和日用品生产厂家中的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微型计算机控制的自动化生产线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，为生产能力和产品质量的迅速提高开辟了广阔前景。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757B82-F8D4-4F3D-A17C-83C48D5F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30866433-8554-466A-9DB9-A2D29F9F5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、仪器、仪表控制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1B9F199E-0C43-495A-8085-0832EEB8DA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959" y="1910443"/>
            <a:ext cx="7543801" cy="423477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用微处理器代替传统分离的电子部件</a:t>
            </a:r>
            <a:r>
              <a:rPr lang="zh-CN" altLang="en-US" dirty="0">
                <a:latin typeface="+mn-ea"/>
                <a:cs typeface="楷体_GB2312"/>
              </a:rPr>
              <a:t>，使产品减小了体积、降低了价格，而可靠性和功能却得到了提高。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latin typeface="+mn-ea"/>
                <a:cs typeface="楷体_GB2312"/>
              </a:rPr>
              <a:t>逻辑分析仪</a:t>
            </a:r>
            <a:r>
              <a:rPr lang="zh-CN" altLang="en-US" dirty="0">
                <a:latin typeface="+mn-ea"/>
                <a:cs typeface="楷体_GB2312"/>
              </a:rPr>
              <a:t>使电子工程技术人员能够用以前不可能采用的办法</a:t>
            </a:r>
            <a:r>
              <a:rPr lang="zh-CN" altLang="en-US" dirty="0">
                <a:solidFill>
                  <a:srgbClr val="0000FF"/>
                </a:solidFill>
                <a:latin typeface="+mn-ea"/>
                <a:cs typeface="楷体_GB2312"/>
              </a:rPr>
              <a:t>同时观察多个信号的波形</a:t>
            </a:r>
            <a:r>
              <a:rPr lang="zh-CN" altLang="en-US" dirty="0">
                <a:latin typeface="+mn-ea"/>
                <a:cs typeface="楷体_GB2312"/>
              </a:rPr>
              <a:t>和相互之间的时序关系。</a:t>
            </a:r>
            <a:endParaRPr lang="en-US" altLang="zh-CN" dirty="0">
              <a:latin typeface="+mn-ea"/>
              <a:cs typeface="楷体_GB2312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在医学领域，出现了用微处理器作为核心控制部件的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楷体_GB2312"/>
              </a:rPr>
              <a:t>CT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楷体_GB2312"/>
              </a:rPr>
              <a:t>扫描仪和超声扫描仪，加强了对疾病的诊断手段。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C6EC9F-C942-4BAE-8E6C-EC942D14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3A500DBF-4F77-4D43-BB3C-D41A8D89F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、家用电器和民用产品控制</a:t>
            </a:r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7517CAAB-F7D7-438D-8359-D87BF78044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175" y="1228725"/>
            <a:ext cx="8067675" cy="46926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latin typeface="+mn-ea"/>
                <a:cs typeface="楷体_GB2312"/>
              </a:rPr>
              <a:t>洗衣机、冰箱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latin typeface="+mn-ea"/>
                <a:cs typeface="楷体_GB2312"/>
              </a:rPr>
              <a:t>自动报时、自动控制、自动报警系统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latin typeface="+mn-ea"/>
                <a:cs typeface="楷体_GB2312"/>
              </a:rPr>
              <a:t>娱乐产品将智能融于娱乐中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latin typeface="+mn-ea"/>
                <a:cs typeface="楷体_GB2312"/>
              </a:rPr>
              <a:t>以微处理器为核心的盲人阅读器为盲人带来福音</a:t>
            </a:r>
            <a:r>
              <a:rPr lang="en-US" altLang="zh-CN" sz="3200" dirty="0">
                <a:latin typeface="+mn-ea"/>
                <a:cs typeface="楷体_GB2312"/>
              </a:rPr>
              <a:t>.</a:t>
            </a:r>
            <a:endParaRPr lang="zh-CN" altLang="en-US" sz="3200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60AA92-E131-48CF-BE74-DE088871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74479A87-4C06-421E-9AB8-F6ED07882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、人工智能方面的应用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8059C18-B205-4406-AEC8-226E824FEA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3700" y="1718582"/>
            <a:ext cx="8229600" cy="4442506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人工智能 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cs typeface="楷体_GB2312"/>
              </a:rPr>
              <a:t>(Artificial Intelligence,  AI)</a:t>
            </a:r>
            <a:r>
              <a:rPr lang="zh-CN" altLang="en-US" sz="3200" dirty="0">
                <a:latin typeface="+mn-ea"/>
                <a:cs typeface="楷体_GB2312"/>
              </a:rPr>
              <a:t>是研究、开发用于模拟、延伸和扩展人的智能的理论、方法、技术及应用系统的一门新的技术科学。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</a:pPr>
            <a:r>
              <a:rPr lang="zh-CN" altLang="en-US" sz="3200" dirty="0">
                <a:latin typeface="+mn-ea"/>
                <a:cs typeface="楷体_GB2312"/>
              </a:rPr>
              <a:t>人工智能是计算机科学的一个分支，它通过了解智能的实质，生产出一种新的能以人类智能相似的方式做出反应的智能机器，该领域的研究包括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cs typeface="楷体_GB2312"/>
              </a:rPr>
              <a:t>机器人、语言识别、图像识别、自然语言处理和专家系统</a:t>
            </a:r>
            <a:r>
              <a:rPr lang="zh-CN" altLang="en-US" sz="3200" dirty="0">
                <a:latin typeface="+mn-ea"/>
                <a:cs typeface="楷体_GB2312"/>
              </a:rPr>
              <a:t>等。</a:t>
            </a:r>
            <a:endParaRPr lang="en-US" altLang="zh-CN" sz="3200" dirty="0">
              <a:latin typeface="+mn-ea"/>
              <a:cs typeface="楷体_GB231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33A3FD-9AFD-4FFB-A140-64894E1F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B4218BE5-7908-4305-AC39-40DB977E9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、人工智能方面的应用</a:t>
            </a:r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9E067F02-EF07-4C69-A9F4-2296EAB6CC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3579" y="1228725"/>
            <a:ext cx="7258050" cy="4384221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人工智能还有许多方面的应用研究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机器学习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模式识别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智能控制及检索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机器学习及视觉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   智能调度与指挥等等。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计算机控制的机器人、机械手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530613-1FD2-4CC8-9DA4-FB14E422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1730" y="444673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Nobel Prize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74010" y="2778155"/>
            <a:ext cx="1362576" cy="392063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51580" y="2547737"/>
            <a:ext cx="1362576" cy="386237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65457" y="3403214"/>
            <a:ext cx="1362576" cy="366227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44894" y="4104575"/>
            <a:ext cx="1362576" cy="418088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68655" y="3739113"/>
            <a:ext cx="1362576" cy="350831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91142" y="3062881"/>
            <a:ext cx="1362576" cy="392063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84117" y="3809617"/>
            <a:ext cx="1362576" cy="407108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60009" y="4179828"/>
            <a:ext cx="1362576" cy="403640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lbow Connector 15"/>
          <p:cNvCxnSpPr>
            <a:stCxn id="4" idx="3"/>
            <a:endCxn id="7" idx="1"/>
          </p:cNvCxnSpPr>
          <p:nvPr/>
        </p:nvCxnSpPr>
        <p:spPr>
          <a:xfrm flipV="1">
            <a:off x="2636587" y="2740855"/>
            <a:ext cx="1114994" cy="233332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3"/>
            <a:endCxn id="8" idx="1"/>
          </p:cNvCxnSpPr>
          <p:nvPr/>
        </p:nvCxnSpPr>
        <p:spPr>
          <a:xfrm flipV="1">
            <a:off x="2846693" y="3586327"/>
            <a:ext cx="718765" cy="426844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8" idx="1"/>
          </p:cNvCxnSpPr>
          <p:nvPr/>
        </p:nvCxnSpPr>
        <p:spPr>
          <a:xfrm rot="10800000" flipV="1">
            <a:off x="3565457" y="2740855"/>
            <a:ext cx="186123" cy="845472"/>
          </a:xfrm>
          <a:prstGeom prst="bentConnector3">
            <a:avLst>
              <a:gd name="adj1" fmla="val 192117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9" idx="0"/>
          </p:cNvCxnSpPr>
          <p:nvPr/>
        </p:nvCxnSpPr>
        <p:spPr>
          <a:xfrm rot="16200000" flipH="1">
            <a:off x="4268896" y="3747290"/>
            <a:ext cx="335135" cy="379436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3"/>
            <a:endCxn id="12" idx="2"/>
          </p:cNvCxnSpPr>
          <p:nvPr/>
        </p:nvCxnSpPr>
        <p:spPr>
          <a:xfrm flipV="1">
            <a:off x="4928033" y="3454943"/>
            <a:ext cx="944397" cy="131384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2"/>
            <a:endCxn id="8" idx="0"/>
          </p:cNvCxnSpPr>
          <p:nvPr/>
        </p:nvCxnSpPr>
        <p:spPr>
          <a:xfrm rot="5400000">
            <a:off x="4105188" y="3075531"/>
            <a:ext cx="469240" cy="186123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3"/>
            <a:endCxn id="12" idx="0"/>
          </p:cNvCxnSpPr>
          <p:nvPr/>
        </p:nvCxnSpPr>
        <p:spPr>
          <a:xfrm>
            <a:off x="5114156" y="2740855"/>
            <a:ext cx="758274" cy="322026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2"/>
            <a:endCxn id="14" idx="0"/>
          </p:cNvCxnSpPr>
          <p:nvPr/>
        </p:nvCxnSpPr>
        <p:spPr>
          <a:xfrm rot="16200000" flipH="1">
            <a:off x="5644422" y="3682952"/>
            <a:ext cx="724885" cy="268867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2" idx="3"/>
            <a:endCxn id="10" idx="0"/>
          </p:cNvCxnSpPr>
          <p:nvPr/>
        </p:nvCxnSpPr>
        <p:spPr>
          <a:xfrm>
            <a:off x="6553718" y="3258913"/>
            <a:ext cx="696225" cy="480200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4764206" y="4934649"/>
            <a:ext cx="1362576" cy="363029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33965" y="4794392"/>
            <a:ext cx="1362576" cy="386353"/>
          </a:xfrm>
          <a:prstGeom prst="roundRect">
            <a:avLst>
              <a:gd name="adj" fmla="val 28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Elbow Connector 41"/>
          <p:cNvCxnSpPr>
            <a:stCxn id="13" idx="3"/>
            <a:endCxn id="40" idx="0"/>
          </p:cNvCxnSpPr>
          <p:nvPr/>
        </p:nvCxnSpPr>
        <p:spPr>
          <a:xfrm>
            <a:off x="2846693" y="4013171"/>
            <a:ext cx="568561" cy="781221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4" idx="2"/>
            <a:endCxn id="39" idx="0"/>
          </p:cNvCxnSpPr>
          <p:nvPr/>
        </p:nvCxnSpPr>
        <p:spPr>
          <a:xfrm rot="5400000">
            <a:off x="5617804" y="4411157"/>
            <a:ext cx="351182" cy="695804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9" idx="2"/>
            <a:endCxn id="40" idx="3"/>
          </p:cNvCxnSpPr>
          <p:nvPr/>
        </p:nvCxnSpPr>
        <p:spPr>
          <a:xfrm rot="5400000">
            <a:off x="4128910" y="4490296"/>
            <a:ext cx="464906" cy="529640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2041072" y="1366697"/>
            <a:ext cx="1732683" cy="365849"/>
          </a:xfrm>
          <a:prstGeom prst="roundRect">
            <a:avLst>
              <a:gd name="adj" fmla="val 283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4090747" y="1466528"/>
            <a:ext cx="693768" cy="190462"/>
          </a:xfrm>
          <a:prstGeom prst="rightArrow">
            <a:avLst>
              <a:gd name="adj1" fmla="val 50000"/>
              <a:gd name="adj2" fmla="val 1256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1057276" y="1825367"/>
            <a:ext cx="2725504" cy="365849"/>
          </a:xfrm>
          <a:prstGeom prst="roundRect">
            <a:avLst>
              <a:gd name="adj" fmla="val 283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Circuit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4937822" y="1363407"/>
            <a:ext cx="2312121" cy="365849"/>
          </a:xfrm>
          <a:prstGeom prst="roundRect">
            <a:avLst>
              <a:gd name="adj" fmla="val 283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Element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4941119" y="1825366"/>
            <a:ext cx="2312121" cy="365849"/>
          </a:xfrm>
          <a:prstGeom prst="roundRect">
            <a:avLst>
              <a:gd name="adj" fmla="val 283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ight Arrow 165"/>
          <p:cNvSpPr/>
          <p:nvPr/>
        </p:nvSpPr>
        <p:spPr>
          <a:xfrm>
            <a:off x="4085984" y="1924956"/>
            <a:ext cx="693768" cy="190462"/>
          </a:xfrm>
          <a:prstGeom prst="rightArrow">
            <a:avLst>
              <a:gd name="adj1" fmla="val 50000"/>
              <a:gd name="adj2" fmla="val 1256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A4476C-FCD6-4967-A68A-7FD41F76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7DEE-32E4-4009-988B-F2758F7B8A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5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98058" y="356394"/>
            <a:ext cx="7350920" cy="56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IC’s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70-year History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Shrinking Size</a:t>
            </a: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642951" y="5049665"/>
            <a:ext cx="307401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TRADIC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 (1954)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Bell Labs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1 MHz clock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" r="16718" b="-1580"/>
          <a:stretch/>
        </p:blipFill>
        <p:spPr>
          <a:xfrm>
            <a:off x="5324359" y="3097891"/>
            <a:ext cx="3423773" cy="2068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5696531" y="5430539"/>
            <a:ext cx="267942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10</a:t>
            </a:r>
            <a:r>
              <a:rPr lang="en-US" altLang="zh-CN" sz="15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11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 operations per second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Bent Arrow 6"/>
          <p:cNvSpPr/>
          <p:nvPr/>
        </p:nvSpPr>
        <p:spPr>
          <a:xfrm rot="3284866">
            <a:off x="4912685" y="2312468"/>
            <a:ext cx="1028702" cy="1011972"/>
          </a:xfrm>
          <a:prstGeom prst="bentArrow">
            <a:avLst>
              <a:gd name="adj1" fmla="val 10491"/>
              <a:gd name="adj2" fmla="val 15873"/>
              <a:gd name="adj3" fmla="val 25000"/>
              <a:gd name="adj4" fmla="val 766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35D1-183E-4716-977C-38FE1676064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https://upload.wikimedia.org/wikipedia/commons/b/b5/TRADIC_compu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51" y="1552753"/>
            <a:ext cx="2526546" cy="34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73972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4338</Words>
  <Application>Microsoft Office PowerPoint</Application>
  <PresentationFormat>全屏显示(4:3)</PresentationFormat>
  <Paragraphs>589</Paragraphs>
  <Slides>77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1" baseType="lpstr">
      <vt:lpstr>等线</vt:lpstr>
      <vt:lpstr>楷体_GB2312</vt:lpstr>
      <vt:lpstr>宋体</vt:lpstr>
      <vt:lpstr>Arial</vt:lpstr>
      <vt:lpstr>Arial Narrow</vt:lpstr>
      <vt:lpstr>Calibri</vt:lpstr>
      <vt:lpstr>Calibri Light</vt:lpstr>
      <vt:lpstr>Cambria Math</vt:lpstr>
      <vt:lpstr>Century Gothic</vt:lpstr>
      <vt:lpstr>Tahoma</vt:lpstr>
      <vt:lpstr>Times New Roman</vt:lpstr>
      <vt:lpstr>Wingdings</vt:lpstr>
      <vt:lpstr>回顾</vt:lpstr>
      <vt:lpstr>Microsoft Drawing</vt:lpstr>
      <vt:lpstr> EE351 微机原理与微系统</vt:lpstr>
      <vt:lpstr>第一章 微型计算机概述</vt:lpstr>
      <vt:lpstr>1.微型计算机和处理器的发展</vt:lpstr>
      <vt:lpstr>微型机的发展—取决于微处理器</vt:lpstr>
      <vt:lpstr>新一代计算机：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Than Moore/Beyond Moore？</vt:lpstr>
      <vt:lpstr>2.现代电子系统的发展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2.典型的微处理器 </vt:lpstr>
      <vt:lpstr>微型计算机的基本构成 </vt:lpstr>
      <vt:lpstr>系统总线（Bus）</vt:lpstr>
      <vt:lpstr>系统总线</vt:lpstr>
      <vt:lpstr>系统总线</vt:lpstr>
      <vt:lpstr>系统总线</vt:lpstr>
      <vt:lpstr>系统总线</vt:lpstr>
      <vt:lpstr>微处理器  </vt:lpstr>
      <vt:lpstr>微型计算机的基本构成 </vt:lpstr>
      <vt:lpstr>关于微机需要区别的概念</vt:lpstr>
      <vt:lpstr>关于微机需要区别的概念</vt:lpstr>
      <vt:lpstr>3. 典型的微型处理器</vt:lpstr>
      <vt:lpstr>单片微型计算机简介</vt:lpstr>
      <vt:lpstr>单片微型计算机简介</vt:lpstr>
      <vt:lpstr>单片机的发展过程</vt:lpstr>
      <vt:lpstr>微型计算机发展</vt:lpstr>
      <vt:lpstr>单片机的产品</vt:lpstr>
      <vt:lpstr>单片机的产品</vt:lpstr>
      <vt:lpstr>单片微型计算机简介</vt:lpstr>
      <vt:lpstr>单片微型计算机简介</vt:lpstr>
      <vt:lpstr>单片微型计算机简介</vt:lpstr>
      <vt:lpstr>单片微型计算机简介</vt:lpstr>
      <vt:lpstr>单片微型计算机简介</vt:lpstr>
      <vt:lpstr>微型计算机的软件系统</vt:lpstr>
      <vt:lpstr>单片机运行程序的过程</vt:lpstr>
      <vt:lpstr>在进行程序设计时应考虑的几个方面:    </vt:lpstr>
      <vt:lpstr>在进行程序设计时应考虑的几个方面:</vt:lpstr>
      <vt:lpstr>在进行程序设计时应考虑的几个方面:</vt:lpstr>
      <vt:lpstr>在进行程序设计时应考虑的几个方面:</vt:lpstr>
      <vt:lpstr>4. 微型计算机的应用</vt:lpstr>
      <vt:lpstr>单片机的特点</vt:lpstr>
      <vt:lpstr>4. 微型计算机的应用</vt:lpstr>
      <vt:lpstr>1、科学计算</vt:lpstr>
      <vt:lpstr>2、信息处理</vt:lpstr>
      <vt:lpstr>3、过程控制</vt:lpstr>
      <vt:lpstr>4、仪器、仪表控制</vt:lpstr>
      <vt:lpstr>5、家用电器和民用产品控制</vt:lpstr>
      <vt:lpstr>6、人工智能方面的应用</vt:lpstr>
      <vt:lpstr>6、人工智能方面的应用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EE351 微机原理与微系统</dc:title>
  <dc:creator>Junmin JIANG</dc:creator>
  <cp:lastModifiedBy>Junmin JIANG</cp:lastModifiedBy>
  <cp:revision>47</cp:revision>
  <dcterms:created xsi:type="dcterms:W3CDTF">2021-09-01T03:33:33Z</dcterms:created>
  <dcterms:modified xsi:type="dcterms:W3CDTF">2023-09-12T05:19:28Z</dcterms:modified>
</cp:coreProperties>
</file>